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314" r:id="rId5"/>
    <p:sldId id="322" r:id="rId6"/>
    <p:sldId id="332" r:id="rId7"/>
    <p:sldId id="333" r:id="rId8"/>
    <p:sldId id="336" r:id="rId9"/>
    <p:sldId id="337" r:id="rId10"/>
    <p:sldId id="334" r:id="rId11"/>
    <p:sldId id="338" r:id="rId12"/>
    <p:sldId id="339" r:id="rId13"/>
    <p:sldId id="335" r:id="rId14"/>
    <p:sldId id="340" r:id="rId15"/>
    <p:sldId id="343" r:id="rId16"/>
    <p:sldId id="345" r:id="rId17"/>
    <p:sldId id="348" r:id="rId18"/>
    <p:sldId id="344" r:id="rId19"/>
    <p:sldId id="341" r:id="rId20"/>
    <p:sldId id="347" r:id="rId21"/>
    <p:sldId id="349" r:id="rId22"/>
    <p:sldId id="346" r:id="rId23"/>
    <p:sldId id="350" r:id="rId24"/>
    <p:sldId id="351" r:id="rId25"/>
    <p:sldId id="352" r:id="rId26"/>
    <p:sldId id="342" r:id="rId27"/>
    <p:sldId id="357" r:id="rId28"/>
    <p:sldId id="362" r:id="rId29"/>
    <p:sldId id="355" r:id="rId30"/>
    <p:sldId id="354" r:id="rId31"/>
    <p:sldId id="365" r:id="rId32"/>
    <p:sldId id="364" r:id="rId33"/>
    <p:sldId id="363" r:id="rId34"/>
    <p:sldId id="369" r:id="rId35"/>
    <p:sldId id="368" r:id="rId36"/>
    <p:sldId id="367" r:id="rId37"/>
    <p:sldId id="366" r:id="rId38"/>
    <p:sldId id="360" r:id="rId39"/>
    <p:sldId id="373" r:id="rId40"/>
    <p:sldId id="374" r:id="rId41"/>
    <p:sldId id="372" r:id="rId42"/>
    <p:sldId id="371" r:id="rId43"/>
    <p:sldId id="376" r:id="rId44"/>
    <p:sldId id="377" r:id="rId45"/>
    <p:sldId id="389" r:id="rId46"/>
    <p:sldId id="395" r:id="rId47"/>
    <p:sldId id="396" r:id="rId48"/>
    <p:sldId id="399" r:id="rId49"/>
    <p:sldId id="398" r:id="rId50"/>
    <p:sldId id="397" r:id="rId51"/>
    <p:sldId id="353" r:id="rId52"/>
    <p:sldId id="375" r:id="rId53"/>
    <p:sldId id="380" r:id="rId54"/>
    <p:sldId id="382" r:id="rId55"/>
    <p:sldId id="383" r:id="rId56"/>
    <p:sldId id="384" r:id="rId57"/>
    <p:sldId id="385" r:id="rId58"/>
    <p:sldId id="381" r:id="rId59"/>
    <p:sldId id="387" r:id="rId60"/>
    <p:sldId id="386" r:id="rId61"/>
    <p:sldId id="390" r:id="rId62"/>
    <p:sldId id="393" r:id="rId63"/>
    <p:sldId id="394" r:id="rId64"/>
    <p:sldId id="388" r:id="rId65"/>
    <p:sldId id="391" r:id="rId66"/>
    <p:sldId id="392" r:id="rId67"/>
    <p:sldId id="400" r:id="rId68"/>
    <p:sldId id="402" r:id="rId69"/>
    <p:sldId id="401" r:id="rId70"/>
    <p:sldId id="404" r:id="rId71"/>
    <p:sldId id="403" r:id="rId72"/>
    <p:sldId id="33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FC031-9DBD-427F-AA5F-3F9EFE1DCD50}" v="1756" dt="2024-03-13T20:07:06.952"/>
    <p1510:client id="{8B3515E6-550D-443F-A470-A23A7AB7FEBE}" v="67" dt="2024-03-13T23:20:46.156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5" autoAdjust="0"/>
    <p:restoredTop sz="95394" autoAdjust="0"/>
  </p:normalViewPr>
  <p:slideViewPr>
    <p:cSldViewPr snapToGrid="0">
      <p:cViewPr>
        <p:scale>
          <a:sx n="100" d="100"/>
          <a:sy n="100" d="100"/>
        </p:scale>
        <p:origin x="216" y="-54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6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4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72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2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8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17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62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9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53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8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67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27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5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75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47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20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64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9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50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2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23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23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34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03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73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60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97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6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6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36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34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219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27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75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05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45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67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42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68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0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50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41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365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81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87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420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8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93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254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949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9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22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977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975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972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320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8387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099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131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690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51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795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 err="1"/>
              <a:t>Techcareer</a:t>
            </a:r>
            <a:br>
              <a:rPr lang="en-US" dirty="0"/>
            </a:br>
            <a:r>
              <a:rPr lang="en-US" dirty="0"/>
              <a:t>Middle-DevOps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Burak BAKIR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7.adım:</a:t>
            </a:r>
            <a:r>
              <a:rPr lang="en-US" sz="2800" b="0" dirty="0">
                <a:ea typeface="+mj-lt"/>
                <a:cs typeface="+mj-lt"/>
              </a:rPr>
              <a:t> Git staged area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unstaged</a:t>
            </a:r>
            <a:r>
              <a:rPr lang="en-US" sz="2800" b="0" dirty="0">
                <a:ea typeface="+mj-lt"/>
                <a:cs typeface="+mj-lt"/>
              </a:rPr>
              <a:t> area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364282"/>
            <a:ext cx="9775872" cy="312077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Git'in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çalışma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alanı</a:t>
            </a:r>
            <a:r>
              <a:rPr lang="en-US" dirty="0">
                <a:cs typeface="Arial"/>
              </a:rPr>
              <a:t> 3 ana </a:t>
            </a:r>
            <a:r>
              <a:rPr lang="en-US" err="1">
                <a:cs typeface="Arial"/>
              </a:rPr>
              <a:t>bölümden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oluşur</a:t>
            </a:r>
            <a:r>
              <a:rPr lang="en-US" dirty="0">
                <a:cs typeface="Arial"/>
              </a:rPr>
              <a:t>: </a:t>
            </a:r>
            <a:r>
              <a:rPr lang="en-US" err="1">
                <a:cs typeface="Arial"/>
              </a:rPr>
              <a:t>Çalışma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Dizini</a:t>
            </a:r>
            <a:r>
              <a:rPr lang="en-US">
                <a:cs typeface="Arial"/>
              </a:rPr>
              <a:t> (Working Directory), Staged Area, Depo (Repository). 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Staged area </a:t>
            </a:r>
            <a:r>
              <a:rPr lang="en-US" dirty="0" err="1">
                <a:cs typeface="Arial"/>
              </a:rPr>
              <a:t>yapılan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değişikliklerin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geçici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olarak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saklandığı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yerdir</a:t>
            </a:r>
            <a:r>
              <a:rPr lang="en-US" dirty="0">
                <a:cs typeface="Arial"/>
              </a:rPr>
              <a:t>. </a:t>
            </a:r>
            <a:r>
              <a:rPr lang="en-US" dirty="0" err="1">
                <a:cs typeface="Arial"/>
              </a:rPr>
              <a:t>Böylelikle</a:t>
            </a:r>
            <a:r>
              <a:rPr lang="en-US" dirty="0">
                <a:cs typeface="Arial"/>
              </a:rPr>
              <a:t> commit </a:t>
            </a:r>
            <a:r>
              <a:rPr lang="en-US" dirty="0" err="1">
                <a:cs typeface="Arial"/>
              </a:rPr>
              <a:t>işlemi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öncesinde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neyi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commitleyeceğimizi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daha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düzgün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şekilde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ayarlamış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oluruz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Commit </a:t>
            </a:r>
            <a:r>
              <a:rPr lang="en-US" dirty="0" err="1">
                <a:cs typeface="Arial"/>
              </a:rPr>
              <a:t>işlemi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yaptığımızda</a:t>
            </a:r>
            <a:r>
              <a:rPr lang="en-US" dirty="0">
                <a:cs typeface="Arial"/>
              </a:rPr>
              <a:t> staged </a:t>
            </a:r>
            <a:r>
              <a:rPr lang="en-US" dirty="0" err="1">
                <a:cs typeface="Arial"/>
              </a:rPr>
              <a:t>area'daki</a:t>
            </a:r>
            <a:r>
              <a:rPr lang="en-US" dirty="0">
                <a:cs typeface="Arial"/>
              </a:rPr>
              <a:t> dosyalarımız </a:t>
            </a:r>
            <a:r>
              <a:rPr lang="en-US" dirty="0" err="1">
                <a:cs typeface="Arial"/>
              </a:rPr>
              <a:t>repomuza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kalıcı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olarak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kaydedilir</a:t>
            </a:r>
            <a:r>
              <a:rPr lang="en-US" dirty="0">
                <a:cs typeface="Arial"/>
              </a:rPr>
              <a:t>.</a:t>
            </a: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26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63" y="596537"/>
            <a:ext cx="9625242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8.adım:</a:t>
            </a:r>
            <a:r>
              <a:rPr lang="en-US" sz="2800" b="0" dirty="0">
                <a:ea typeface="+mj-lt"/>
                <a:cs typeface="+mj-lt"/>
              </a:rPr>
              <a:t> Bu </a:t>
            </a:r>
            <a:r>
              <a:rPr lang="en-US" sz="2800" b="0" dirty="0" err="1">
                <a:ea typeface="+mj-lt"/>
                <a:cs typeface="+mj-lt"/>
              </a:rPr>
              <a:t>dizindeki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dosyaları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oluşturduğumuz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github</a:t>
            </a:r>
            <a:r>
              <a:rPr lang="en-US" sz="2800" b="0" dirty="0">
                <a:ea typeface="+mj-lt"/>
                <a:cs typeface="+mj-lt"/>
              </a:rPr>
              <a:t> repository </a:t>
            </a:r>
            <a:r>
              <a:rPr lang="en-US" sz="2800" b="0" dirty="0" err="1">
                <a:ea typeface="+mj-lt"/>
                <a:cs typeface="+mj-lt"/>
              </a:rPr>
              <a:t>gönderelim</a:t>
            </a:r>
            <a:r>
              <a:rPr lang="en-US" sz="2800" b="0" dirty="0">
                <a:ea typeface="+mj-lt"/>
                <a:cs typeface="+mj-lt"/>
              </a:rPr>
              <a:t>. NOT: main </a:t>
            </a:r>
            <a:r>
              <a:rPr lang="en-US" sz="2800" b="0" dirty="0" err="1">
                <a:ea typeface="+mj-lt"/>
                <a:cs typeface="+mj-lt"/>
              </a:rPr>
              <a:t>adında</a:t>
            </a:r>
            <a:r>
              <a:rPr lang="en-US" sz="2800" b="0" dirty="0">
                <a:ea typeface="+mj-lt"/>
                <a:cs typeface="+mj-lt"/>
              </a:rPr>
              <a:t> branch </a:t>
            </a:r>
            <a:r>
              <a:rPr lang="en-US" sz="2800" b="0" dirty="0" err="1">
                <a:ea typeface="+mj-lt"/>
                <a:cs typeface="+mj-lt"/>
              </a:rPr>
              <a:t>oluşturalım</a:t>
            </a:r>
            <a:r>
              <a:rPr lang="en-US" sz="2800" b="0" dirty="0">
                <a:ea typeface="+mj-lt"/>
                <a:cs typeface="+mj-lt"/>
              </a:rPr>
              <a:t>. </a:t>
            </a:r>
            <a:endParaRPr lang="tr-TR" sz="2800" dirty="0" err="1"/>
          </a:p>
        </p:txBody>
      </p:sp>
      <p:pic>
        <p:nvPicPr>
          <p:cNvPr id="2" name="Resim 1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54B3CFCF-E322-A1F9-A256-B9A14D43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24" y="2070036"/>
            <a:ext cx="7748649" cy="44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3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9.adım:</a:t>
            </a:r>
            <a:r>
              <a:rPr lang="en-US" sz="2800" b="0" dirty="0">
                <a:ea typeface="+mj-lt"/>
                <a:cs typeface="+mj-lt"/>
              </a:rPr>
              <a:t> </a:t>
            </a:r>
            <a:r>
              <a:rPr lang="en-US" sz="2800" b="0" dirty="0" err="1">
                <a:ea typeface="+mj-lt"/>
                <a:cs typeface="+mj-lt"/>
              </a:rPr>
              <a:t>Oluşturduğumuz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github</a:t>
            </a:r>
            <a:r>
              <a:rPr lang="en-US" sz="2800" b="0" dirty="0">
                <a:ea typeface="+mj-lt"/>
                <a:cs typeface="+mj-lt"/>
              </a:rPr>
              <a:t> repository local </a:t>
            </a:r>
            <a:r>
              <a:rPr lang="en-US" sz="2800" b="0" dirty="0" err="1">
                <a:ea typeface="+mj-lt"/>
                <a:cs typeface="+mj-lt"/>
              </a:rPr>
              <a:t>bilgisarımızda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bir</a:t>
            </a:r>
            <a:r>
              <a:rPr lang="en-US" sz="2800" b="0" dirty="0">
                <a:ea typeface="+mj-lt"/>
                <a:cs typeface="+mj-lt"/>
              </a:rPr>
              <a:t> yere clone </a:t>
            </a:r>
            <a:r>
              <a:rPr lang="en-US" sz="2800" b="0" dirty="0" err="1">
                <a:ea typeface="+mj-lt"/>
                <a:cs typeface="+mj-lt"/>
              </a:rPr>
              <a:t>yapalım</a:t>
            </a:r>
            <a:endParaRPr lang="tr-TR" sz="2800" dirty="0" err="1"/>
          </a:p>
        </p:txBody>
      </p:sp>
      <p:pic>
        <p:nvPicPr>
          <p:cNvPr id="2" name="Resim 1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4AA92567-1675-4EE2-F1E1-3F78B18E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73" y="1990341"/>
            <a:ext cx="9332025" cy="43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7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7" y="646018"/>
            <a:ext cx="8586152" cy="93815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10.adım:</a:t>
            </a:r>
            <a:r>
              <a:rPr lang="en-US" sz="2800" b="0" dirty="0">
                <a:ea typeface="+mj-lt"/>
                <a:cs typeface="+mj-lt"/>
              </a:rPr>
              <a:t> En son </a:t>
            </a:r>
            <a:r>
              <a:rPr lang="en-US" sz="2800" b="0" dirty="0" err="1">
                <a:ea typeface="+mj-lt"/>
                <a:cs typeface="+mj-lt"/>
              </a:rPr>
              <a:t>commitimizin</a:t>
            </a:r>
            <a:r>
              <a:rPr lang="en-US" sz="2800" b="0" dirty="0">
                <a:ea typeface="+mj-lt"/>
                <a:cs typeface="+mj-lt"/>
              </a:rPr>
              <a:t> commit </a:t>
            </a:r>
            <a:r>
              <a:rPr lang="en-US" sz="2800" b="0" dirty="0" err="1">
                <a:ea typeface="+mj-lt"/>
                <a:cs typeface="+mj-lt"/>
              </a:rPr>
              <a:t>içeriğini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değiştirilelim</a:t>
            </a:r>
            <a:r>
              <a:rPr lang="en-US" sz="2800" b="0" dirty="0">
                <a:ea typeface="+mj-lt"/>
                <a:cs typeface="+mj-lt"/>
              </a:rPr>
              <a:t>.</a:t>
            </a:r>
          </a:p>
        </p:txBody>
      </p:sp>
      <p:pic>
        <p:nvPicPr>
          <p:cNvPr id="2" name="Resim 1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B25830BC-2114-6BD7-AD7F-5487A119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94" y="1682709"/>
            <a:ext cx="6901113" cy="49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67" y="616330"/>
            <a:ext cx="9555969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11.adım:</a:t>
            </a:r>
            <a:r>
              <a:rPr lang="en-US" sz="2800" b="0" dirty="0">
                <a:ea typeface="+mj-lt"/>
                <a:cs typeface="+mj-lt"/>
              </a:rPr>
              <a:t> git log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git status ne </a:t>
            </a:r>
            <a:r>
              <a:rPr lang="en-US" sz="2800" b="0" dirty="0" err="1">
                <a:ea typeface="+mj-lt"/>
                <a:cs typeface="+mj-lt"/>
              </a:rPr>
              <a:t>iş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yapıyordu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/>
          </a:p>
        </p:txBody>
      </p:sp>
      <p:pic>
        <p:nvPicPr>
          <p:cNvPr id="2" name="Resim 1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5FDC8EBA-9560-62AA-187F-CA4CDA40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38" y="1166380"/>
            <a:ext cx="5309893" cy="55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55" y="448096"/>
            <a:ext cx="9348151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12.adım:</a:t>
            </a:r>
            <a:r>
              <a:rPr lang="en-US" sz="2800" b="0" dirty="0">
                <a:ea typeface="+mj-lt"/>
                <a:cs typeface="+mj-lt"/>
              </a:rPr>
              <a:t> </a:t>
            </a:r>
            <a:r>
              <a:rPr lang="en-US" sz="2400" b="0" dirty="0">
                <a:ea typeface="+mj-lt"/>
                <a:cs typeface="+mj-lt"/>
              </a:rPr>
              <a:t>backend </a:t>
            </a:r>
            <a:r>
              <a:rPr lang="en-US" sz="2400" b="0" dirty="0" err="1">
                <a:ea typeface="+mj-lt"/>
                <a:cs typeface="+mj-lt"/>
              </a:rPr>
              <a:t>adında</a:t>
            </a:r>
            <a:r>
              <a:rPr lang="en-US" sz="2400" b="0" dirty="0">
                <a:ea typeface="+mj-lt"/>
                <a:cs typeface="+mj-lt"/>
              </a:rPr>
              <a:t> branch </a:t>
            </a:r>
            <a:r>
              <a:rPr lang="en-US" sz="2400" b="0" dirty="0" err="1">
                <a:ea typeface="+mj-lt"/>
                <a:cs typeface="+mj-lt"/>
              </a:rPr>
              <a:t>oluşturalım</a:t>
            </a:r>
            <a:r>
              <a:rPr lang="en-US" sz="2400" b="0" dirty="0">
                <a:ea typeface="+mj-lt"/>
                <a:cs typeface="+mj-lt"/>
              </a:rPr>
              <a:t>. </a:t>
            </a:r>
            <a:r>
              <a:rPr lang="en-US" sz="2400" b="0" dirty="0" err="1">
                <a:ea typeface="+mj-lt"/>
                <a:cs typeface="+mj-lt"/>
              </a:rPr>
              <a:t>bu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branche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bir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takım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dizinler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ekleyelim</a:t>
            </a:r>
            <a:r>
              <a:rPr lang="en-US" sz="2400" b="0" dirty="0">
                <a:ea typeface="+mj-lt"/>
                <a:cs typeface="+mj-lt"/>
              </a:rPr>
              <a:t>. commit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, merge </a:t>
            </a:r>
            <a:r>
              <a:rPr lang="en-US" sz="2400" b="0" dirty="0" err="1">
                <a:ea typeface="+mj-lt"/>
                <a:cs typeface="+mj-lt"/>
              </a:rPr>
              <a:t>işleminde</a:t>
            </a:r>
            <a:r>
              <a:rPr lang="en-US" sz="2400" b="0" dirty="0">
                <a:ea typeface="+mj-lt"/>
                <a:cs typeface="+mj-lt"/>
              </a:rPr>
              <a:t> fast-forward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 </a:t>
            </a:r>
            <a:endParaRPr lang="tr-TR" sz="2400" dirty="0" err="1"/>
          </a:p>
        </p:txBody>
      </p:sp>
      <p:pic>
        <p:nvPicPr>
          <p:cNvPr id="2" name="Resim 1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D1BA8271-1B7A-B036-8E1C-9E524432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40" y="1714129"/>
            <a:ext cx="4420720" cy="4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13.adım:</a:t>
            </a:r>
            <a:r>
              <a:rPr lang="en-US" sz="2800" b="0" dirty="0">
                <a:ea typeface="+mj-lt"/>
                <a:cs typeface="+mj-lt"/>
              </a:rPr>
              <a:t> Git GUI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Git CLI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750230"/>
            <a:ext cx="9864937" cy="27348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Git GUI,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Git'in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grafiksel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arayüzüdür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Kullanıcı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dostu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arayüz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sunar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Git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komutlarını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grafiksel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menüler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veya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arayüz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elemanları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aracılığıyla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kullanmanızı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sağlar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 </a:t>
            </a:r>
            <a:endParaRPr lang="tr-TR" dirty="0">
              <a:solidFill>
                <a:srgbClr val="FFFFFF"/>
              </a:solidFill>
              <a:ea typeface="+mn-lt"/>
            </a:endParaRPr>
          </a:p>
          <a:p>
            <a:endParaRPr lang="en-US" dirty="0">
              <a:solidFill>
                <a:srgbClr val="ECECEC"/>
              </a:solidFill>
            </a:endParaRPr>
          </a:p>
          <a:p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Git CLI,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Git'in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komut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satırı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arayüzüdür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Komut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satırı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geliştiricilerin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sistem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yöneticilerinin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Git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komutlarını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doğrudan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çalıştırabileceği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işlemleri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gerçekleştirebileceği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ortam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sağlar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07473"/>
            <a:ext cx="9160125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b="0" dirty="0">
                <a:solidFill>
                  <a:srgbClr val="92D050"/>
                </a:solidFill>
                <a:ea typeface="+mj-lt"/>
                <a:cs typeface="+mj-lt"/>
              </a:rPr>
              <a:t>14.adım:</a:t>
            </a:r>
            <a:r>
              <a:rPr lang="en-US" sz="2400" b="0" dirty="0">
                <a:ea typeface="+mj-lt"/>
                <a:cs typeface="+mj-lt"/>
              </a:rPr>
              <a:t> frontend </a:t>
            </a:r>
            <a:r>
              <a:rPr lang="en-US" sz="2400" b="0" dirty="0" err="1">
                <a:ea typeface="+mj-lt"/>
                <a:cs typeface="+mj-lt"/>
              </a:rPr>
              <a:t>adında</a:t>
            </a:r>
            <a:r>
              <a:rPr lang="en-US" sz="2400" b="0" dirty="0">
                <a:ea typeface="+mj-lt"/>
                <a:cs typeface="+mj-lt"/>
              </a:rPr>
              <a:t> branch </a:t>
            </a:r>
            <a:r>
              <a:rPr lang="en-US" sz="2400" b="0" dirty="0" err="1">
                <a:ea typeface="+mj-lt"/>
                <a:cs typeface="+mj-lt"/>
              </a:rPr>
              <a:t>oluşturalım</a:t>
            </a:r>
            <a:r>
              <a:rPr lang="en-US" sz="2400" b="0" dirty="0">
                <a:ea typeface="+mj-lt"/>
                <a:cs typeface="+mj-lt"/>
              </a:rPr>
              <a:t>. </a:t>
            </a:r>
            <a:r>
              <a:rPr lang="en-US" sz="2400" b="0" dirty="0" err="1">
                <a:ea typeface="+mj-lt"/>
                <a:cs typeface="+mj-lt"/>
              </a:rPr>
              <a:t>bu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branche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bir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takım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dizinler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ekleyelim</a:t>
            </a:r>
            <a:r>
              <a:rPr lang="en-US" sz="2400" b="0" dirty="0">
                <a:ea typeface="+mj-lt"/>
                <a:cs typeface="+mj-lt"/>
              </a:rPr>
              <a:t>. commit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. merge </a:t>
            </a:r>
            <a:r>
              <a:rPr lang="en-US" sz="2400" b="0" dirty="0" err="1">
                <a:ea typeface="+mj-lt"/>
                <a:cs typeface="+mj-lt"/>
              </a:rPr>
              <a:t>işleminde</a:t>
            </a:r>
            <a:r>
              <a:rPr lang="en-US" sz="2400" b="0" dirty="0">
                <a:ea typeface="+mj-lt"/>
                <a:cs typeface="+mj-lt"/>
              </a:rPr>
              <a:t> no-fast-forward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 </a:t>
            </a:r>
            <a:endParaRPr lang="tr-TR" sz="2400"/>
          </a:p>
        </p:txBody>
      </p:sp>
      <p:pic>
        <p:nvPicPr>
          <p:cNvPr id="3" name="Resim 2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7FC35811-41EF-1332-5DA2-0B51681B7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07" y="1716479"/>
            <a:ext cx="5354188" cy="48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06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07473"/>
            <a:ext cx="9160125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b="0" dirty="0">
                <a:solidFill>
                  <a:srgbClr val="92D050"/>
                </a:solidFill>
                <a:ea typeface="+mj-lt"/>
                <a:cs typeface="+mj-lt"/>
              </a:rPr>
              <a:t>14.adım:</a:t>
            </a:r>
            <a:r>
              <a:rPr lang="en-US" sz="2400" b="0" dirty="0">
                <a:ea typeface="+mj-lt"/>
                <a:cs typeface="+mj-lt"/>
              </a:rPr>
              <a:t> frontend </a:t>
            </a:r>
            <a:r>
              <a:rPr lang="en-US" sz="2400" b="0" dirty="0" err="1">
                <a:ea typeface="+mj-lt"/>
                <a:cs typeface="+mj-lt"/>
              </a:rPr>
              <a:t>adında</a:t>
            </a:r>
            <a:r>
              <a:rPr lang="en-US" sz="2400" b="0" dirty="0">
                <a:ea typeface="+mj-lt"/>
                <a:cs typeface="+mj-lt"/>
              </a:rPr>
              <a:t> branch </a:t>
            </a:r>
            <a:r>
              <a:rPr lang="en-US" sz="2400" b="0" dirty="0" err="1">
                <a:ea typeface="+mj-lt"/>
                <a:cs typeface="+mj-lt"/>
              </a:rPr>
              <a:t>oluşturalım</a:t>
            </a:r>
            <a:r>
              <a:rPr lang="en-US" sz="2400" b="0" dirty="0">
                <a:ea typeface="+mj-lt"/>
                <a:cs typeface="+mj-lt"/>
              </a:rPr>
              <a:t>. </a:t>
            </a:r>
            <a:r>
              <a:rPr lang="en-US" sz="2400" b="0" dirty="0" err="1">
                <a:ea typeface="+mj-lt"/>
                <a:cs typeface="+mj-lt"/>
              </a:rPr>
              <a:t>bu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branche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bir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takım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dizinler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ekleyelim</a:t>
            </a:r>
            <a:r>
              <a:rPr lang="en-US" sz="2400" b="0" dirty="0">
                <a:ea typeface="+mj-lt"/>
                <a:cs typeface="+mj-lt"/>
              </a:rPr>
              <a:t>. commit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. merge </a:t>
            </a:r>
            <a:r>
              <a:rPr lang="en-US" sz="2400" b="0" dirty="0" err="1">
                <a:ea typeface="+mj-lt"/>
                <a:cs typeface="+mj-lt"/>
              </a:rPr>
              <a:t>işleminde</a:t>
            </a:r>
            <a:r>
              <a:rPr lang="en-US" sz="2400" b="0" dirty="0">
                <a:ea typeface="+mj-lt"/>
                <a:cs typeface="+mj-lt"/>
              </a:rPr>
              <a:t> no-fast-forward </a:t>
            </a:r>
            <a:r>
              <a:rPr lang="en-US" sz="2400" b="0" dirty="0" err="1">
                <a:ea typeface="+mj-lt"/>
                <a:cs typeface="+mj-lt"/>
              </a:rPr>
              <a:t>yapalım</a:t>
            </a:r>
            <a:r>
              <a:rPr lang="en-US" sz="2400" b="0" dirty="0">
                <a:ea typeface="+mj-lt"/>
                <a:cs typeface="+mj-lt"/>
              </a:rPr>
              <a:t> </a:t>
            </a:r>
            <a:endParaRPr lang="tr-TR" sz="2400"/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52819CE1-6E69-D96B-770C-89AE2BC18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83" y="2042867"/>
            <a:ext cx="8866909" cy="42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7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4705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15.adım: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Başka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bir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 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bu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sefer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derste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öğrendiğimiz</a:t>
            </a:r>
            <a:r>
              <a:rPr lang="en-US" sz="2000" b="0" dirty="0">
                <a:ea typeface="+mj-lt"/>
                <a:cs typeface="+mj-lt"/>
              </a:rPr>
              <a:t> SSH-KEY </a:t>
            </a:r>
            <a:r>
              <a:rPr lang="en-US" sz="2000" b="0" dirty="0" err="1">
                <a:ea typeface="+mj-lt"/>
                <a:cs typeface="+mj-lt"/>
              </a:rPr>
              <a:t>ile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veri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gönderme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Linux </a:t>
            </a:r>
            <a:r>
              <a:rPr lang="en-US" sz="2000" b="0" dirty="0" err="1">
                <a:ea typeface="+mj-lt"/>
                <a:cs typeface="+mj-lt"/>
              </a:rPr>
              <a:t>komutlarıyları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dizin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</a:t>
            </a:r>
            <a:r>
              <a:rPr lang="en-US" sz="2000" b="0" dirty="0" err="1">
                <a:ea typeface="+mj-lt"/>
                <a:cs typeface="+mj-lt"/>
              </a:rPr>
              <a:t>devops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"jenkins.txt" </a:t>
            </a:r>
            <a:r>
              <a:rPr lang="en-US" sz="2000" b="0" dirty="0" err="1">
                <a:ea typeface="+mj-lt"/>
                <a:cs typeface="+mj-lt"/>
              </a:rPr>
              <a:t>oluşturalım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"DevOps </a:t>
            </a:r>
            <a:r>
              <a:rPr lang="en-US" sz="2000" b="0" dirty="0" err="1">
                <a:ea typeface="+mj-lt"/>
                <a:cs typeface="+mj-lt"/>
              </a:rPr>
              <a:t>öğreniyorum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.</a:t>
            </a:r>
            <a:endParaRPr lang="en-US" sz="2000" b="0" dirty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000" b="0" dirty="0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0F3DB756-48ED-A4A0-C9F0-31A864930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08" y="2069028"/>
            <a:ext cx="57507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9021580" cy="108659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1.adım:</a:t>
            </a:r>
            <a:r>
              <a:rPr lang="en-US" sz="2800" b="0" dirty="0">
                <a:ea typeface="+mj-lt"/>
                <a:cs typeface="+mj-lt"/>
              </a:rPr>
              <a:t> Sanal Makine </a:t>
            </a:r>
            <a:r>
              <a:rPr lang="en-US" sz="2800" b="0" err="1">
                <a:ea typeface="+mj-lt"/>
                <a:cs typeface="+mj-lt"/>
              </a:rPr>
              <a:t>üzerinde</a:t>
            </a:r>
            <a:r>
              <a:rPr lang="en-US" sz="2800" b="0" dirty="0">
                <a:ea typeface="+mj-lt"/>
                <a:cs typeface="+mj-lt"/>
              </a:rPr>
              <a:t> (VMBOX) Linux Ubuntu 22.0.4 LTS </a:t>
            </a:r>
            <a:r>
              <a:rPr lang="en-US" sz="2800" b="0" err="1">
                <a:ea typeface="+mj-lt"/>
                <a:cs typeface="+mj-lt"/>
              </a:rPr>
              <a:t>kuralım</a:t>
            </a:r>
            <a:endParaRPr lang="tr-TR" sz="2800"/>
          </a:p>
        </p:txBody>
      </p:sp>
      <p:pic>
        <p:nvPicPr>
          <p:cNvPr id="10" name="İçerik Yer Tutucusu 9" descr="metin, ekran görüntüsü, mor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6AF8000-01C3-ADA0-B4DA-988D85A3DC32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3"/>
          <a:stretch>
            <a:fillRect/>
          </a:stretch>
        </p:blipFill>
        <p:spPr>
          <a:xfrm>
            <a:off x="1896700" y="1637646"/>
            <a:ext cx="7857506" cy="5058952"/>
          </a:xfrm>
        </p:spPr>
      </p:pic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4705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15.adım: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Başka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bir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 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bu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sefer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derste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öğrendiğimiz</a:t>
            </a:r>
            <a:r>
              <a:rPr lang="en-US" sz="2000" b="0" dirty="0">
                <a:ea typeface="+mj-lt"/>
                <a:cs typeface="+mj-lt"/>
              </a:rPr>
              <a:t> SSH-KEY </a:t>
            </a:r>
            <a:r>
              <a:rPr lang="en-US" sz="2000" b="0" dirty="0" err="1">
                <a:ea typeface="+mj-lt"/>
                <a:cs typeface="+mj-lt"/>
              </a:rPr>
              <a:t>ile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veri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gönderme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Linux </a:t>
            </a:r>
            <a:r>
              <a:rPr lang="en-US" sz="2000" b="0" dirty="0" err="1">
                <a:ea typeface="+mj-lt"/>
                <a:cs typeface="+mj-lt"/>
              </a:rPr>
              <a:t>komutlarıyları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dizin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</a:t>
            </a:r>
            <a:r>
              <a:rPr lang="en-US" sz="2000" b="0" dirty="0" err="1">
                <a:ea typeface="+mj-lt"/>
                <a:cs typeface="+mj-lt"/>
              </a:rPr>
              <a:t>devops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"jenkins.txt" </a:t>
            </a:r>
            <a:r>
              <a:rPr lang="en-US" sz="2000" b="0" dirty="0" err="1">
                <a:ea typeface="+mj-lt"/>
                <a:cs typeface="+mj-lt"/>
              </a:rPr>
              <a:t>oluşturalım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"DevOps </a:t>
            </a:r>
            <a:r>
              <a:rPr lang="en-US" sz="2000" b="0" dirty="0" err="1">
                <a:ea typeface="+mj-lt"/>
                <a:cs typeface="+mj-lt"/>
              </a:rPr>
              <a:t>öğreniyorum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.</a:t>
            </a:r>
            <a:endParaRPr lang="en-US" sz="2000" b="0" dirty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000" b="0" dirty="0"/>
          </a:p>
        </p:txBody>
      </p:sp>
      <p:pic>
        <p:nvPicPr>
          <p:cNvPr id="2" name="Resim 1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4A8AC7BD-0368-60FC-53BE-ECB47DB30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23" y="2336451"/>
            <a:ext cx="7649688" cy="40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4705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15.adım: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Başka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bir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 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bu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sefer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derste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öğrendiğimiz</a:t>
            </a:r>
            <a:r>
              <a:rPr lang="en-US" sz="2000" b="0" dirty="0">
                <a:ea typeface="+mj-lt"/>
                <a:cs typeface="+mj-lt"/>
              </a:rPr>
              <a:t> SSH-KEY </a:t>
            </a:r>
            <a:r>
              <a:rPr lang="en-US" sz="2000" b="0" dirty="0" err="1">
                <a:ea typeface="+mj-lt"/>
                <a:cs typeface="+mj-lt"/>
              </a:rPr>
              <a:t>ile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veri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gönderme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Linux </a:t>
            </a:r>
            <a:r>
              <a:rPr lang="en-US" sz="2000" b="0" dirty="0" err="1">
                <a:ea typeface="+mj-lt"/>
                <a:cs typeface="+mj-lt"/>
              </a:rPr>
              <a:t>komutlarıyları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dizin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</a:t>
            </a:r>
            <a:r>
              <a:rPr lang="en-US" sz="2000" b="0" dirty="0" err="1">
                <a:ea typeface="+mj-lt"/>
                <a:cs typeface="+mj-lt"/>
              </a:rPr>
              <a:t>devops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"jenkins.txt" </a:t>
            </a:r>
            <a:r>
              <a:rPr lang="en-US" sz="2000" b="0" dirty="0" err="1">
                <a:ea typeface="+mj-lt"/>
                <a:cs typeface="+mj-lt"/>
              </a:rPr>
              <a:t>oluşturalım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"DevOps </a:t>
            </a:r>
            <a:r>
              <a:rPr lang="en-US" sz="2000" b="0" dirty="0" err="1">
                <a:ea typeface="+mj-lt"/>
                <a:cs typeface="+mj-lt"/>
              </a:rPr>
              <a:t>öğreniyorum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.</a:t>
            </a:r>
            <a:endParaRPr lang="en-US" sz="2000" b="0" dirty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000" b="0" dirty="0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BAC768DB-D9BC-13A7-4536-1B91EF57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66" y="2306744"/>
            <a:ext cx="7966363" cy="39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50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70" y="54705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15.adım: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Başka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bir</a:t>
            </a:r>
            <a:r>
              <a:rPr lang="en-US" sz="2000" b="0" dirty="0">
                <a:ea typeface="+mj-lt"/>
                <a:cs typeface="+mj-lt"/>
              </a:rPr>
              <a:t> 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 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bu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sefer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derste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öğrendiğimiz</a:t>
            </a:r>
            <a:r>
              <a:rPr lang="en-US" sz="2000" b="0" dirty="0">
                <a:ea typeface="+mj-lt"/>
                <a:cs typeface="+mj-lt"/>
              </a:rPr>
              <a:t> SSH-KEY </a:t>
            </a:r>
            <a:r>
              <a:rPr lang="en-US" sz="2000" b="0" dirty="0" err="1">
                <a:ea typeface="+mj-lt"/>
                <a:cs typeface="+mj-lt"/>
              </a:rPr>
              <a:t>ile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github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veri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gönderme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Linux </a:t>
            </a:r>
            <a:r>
              <a:rPr lang="en-US" sz="2000" b="0" dirty="0" err="1">
                <a:ea typeface="+mj-lt"/>
                <a:cs typeface="+mj-lt"/>
              </a:rPr>
              <a:t>komutlarıyları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dizin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</a:t>
            </a:r>
            <a:r>
              <a:rPr lang="en-US" sz="2000" b="0" dirty="0" err="1">
                <a:ea typeface="+mj-lt"/>
                <a:cs typeface="+mj-lt"/>
              </a:rPr>
              <a:t>devops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</a:t>
            </a:r>
            <a:r>
              <a:rPr lang="en-US" sz="2000" b="0" dirty="0">
                <a:ea typeface="+mj-lt"/>
                <a:cs typeface="+mj-lt"/>
              </a:rPr>
              <a:t> "jenkins.txt" </a:t>
            </a:r>
            <a:r>
              <a:rPr lang="en-US" sz="2000" b="0" dirty="0" err="1">
                <a:ea typeface="+mj-lt"/>
                <a:cs typeface="+mj-lt"/>
              </a:rPr>
              <a:t>oluşturalım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ve</a:t>
            </a:r>
            <a:r>
              <a:rPr lang="en-US" sz="2000" b="0" dirty="0">
                <a:ea typeface="+mj-lt"/>
                <a:cs typeface="+mj-lt"/>
              </a:rPr>
              <a:t> "DevOps </a:t>
            </a:r>
            <a:r>
              <a:rPr lang="en-US" sz="2000" b="0" dirty="0" err="1">
                <a:ea typeface="+mj-lt"/>
                <a:cs typeface="+mj-lt"/>
              </a:rPr>
              <a:t>öğreniyorum</a:t>
            </a:r>
            <a:r>
              <a:rPr lang="en-US" sz="2000" b="0" dirty="0">
                <a:ea typeface="+mj-lt"/>
                <a:cs typeface="+mj-lt"/>
              </a:rPr>
              <a:t>"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.</a:t>
            </a:r>
            <a:endParaRPr lang="en-US" sz="2000" b="0" dirty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000" b="0" dirty="0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683249A3-E24F-5BA5-2259-8BC36927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883" y="2529565"/>
            <a:ext cx="7986155" cy="385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36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16.adım:</a:t>
            </a:r>
            <a:r>
              <a:rPr lang="en-US" sz="2800" b="0" dirty="0">
                <a:ea typeface="+mj-lt"/>
                <a:cs typeface="+mj-lt"/>
              </a:rPr>
              <a:t> git stash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779918"/>
            <a:ext cx="9399820" cy="2705137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ea typeface="+mn-lt"/>
                <a:cs typeface="+mn-lt"/>
              </a:rPr>
              <a:t>Çalışma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dizininde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yaptığımız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değişiklikleri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geçici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depolamayı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Özellikle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çalışırken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ekstra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yapılması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gerektiğinde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hata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karşılaşıldığında</a:t>
            </a:r>
            <a:r>
              <a:rPr lang="en-US" dirty="0">
                <a:ea typeface="+mn-lt"/>
                <a:cs typeface="+mn-lt"/>
              </a:rPr>
              <a:t> git stash </a:t>
            </a:r>
            <a:r>
              <a:rPr lang="en-US" err="1">
                <a:ea typeface="+mn-lt"/>
                <a:cs typeface="+mn-lt"/>
              </a:rPr>
              <a:t>kullanmamız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bizlere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avantaj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8569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17.adım:</a:t>
            </a:r>
            <a:r>
              <a:rPr lang="en-US" sz="2800" b="0" dirty="0">
                <a:ea typeface="+mj-lt"/>
                <a:cs typeface="+mj-lt"/>
              </a:rPr>
              <a:t> git stash </a:t>
            </a:r>
            <a:r>
              <a:rPr lang="en-US" sz="2800" b="0" dirty="0" err="1">
                <a:ea typeface="+mj-lt"/>
                <a:cs typeface="+mj-lt"/>
              </a:rPr>
              <a:t>kullanım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örneği</a:t>
            </a:r>
            <a:r>
              <a:rPr lang="en-US" sz="2800" b="0" dirty="0">
                <a:ea typeface="+mj-lt"/>
                <a:cs typeface="+mj-lt"/>
              </a:rPr>
              <a:t>?</a:t>
            </a:r>
            <a:endParaRPr lang="en-US" sz="2800" b="0" dirty="0"/>
          </a:p>
        </p:txBody>
      </p:sp>
      <p:pic>
        <p:nvPicPr>
          <p:cNvPr id="9" name="Resim 8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8C8E5D7E-21E6-B439-158D-1CDD82FF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54" y="1245796"/>
            <a:ext cx="6071751" cy="548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695498"/>
            <a:ext cx="919971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18.adım:</a:t>
            </a:r>
            <a:r>
              <a:rPr lang="en-US" sz="2600" b="0" dirty="0">
                <a:ea typeface="+mj-lt"/>
                <a:cs typeface="+mj-lt"/>
              </a:rPr>
              <a:t> git log --all --</a:t>
            </a:r>
            <a:r>
              <a:rPr lang="en-US" sz="2600" b="0" dirty="0" err="1">
                <a:ea typeface="+mj-lt"/>
                <a:cs typeface="+mj-lt"/>
              </a:rPr>
              <a:t>oneline</a:t>
            </a:r>
            <a:r>
              <a:rPr lang="en-US" sz="2600" b="0" dirty="0">
                <a:ea typeface="+mj-lt"/>
                <a:cs typeface="+mj-lt"/>
              </a:rPr>
              <a:t> --decorate --graph </a:t>
            </a:r>
            <a:r>
              <a:rPr lang="en-US" sz="2600" b="0" dirty="0" err="1">
                <a:ea typeface="+mj-lt"/>
                <a:cs typeface="+mj-lt"/>
              </a:rPr>
              <a:t>komutunu</a:t>
            </a:r>
            <a:r>
              <a:rPr lang="en-US" sz="2600" b="0" dirty="0">
                <a:ea typeface="+mj-lt"/>
                <a:cs typeface="+mj-lt"/>
              </a:rPr>
              <a:t> graph </a:t>
            </a:r>
            <a:r>
              <a:rPr lang="en-US" sz="2600" b="0" dirty="0" err="1">
                <a:ea typeface="+mj-lt"/>
                <a:cs typeface="+mj-lt"/>
              </a:rPr>
              <a:t>adından</a:t>
            </a:r>
            <a:r>
              <a:rPr lang="en-US" sz="2600" b="0" dirty="0">
                <a:ea typeface="+mj-lt"/>
                <a:cs typeface="+mj-lt"/>
              </a:rPr>
              <a:t> alias </a:t>
            </a:r>
            <a:r>
              <a:rPr lang="en-US" sz="2600" b="0" dirty="0" err="1">
                <a:ea typeface="+mj-lt"/>
                <a:cs typeface="+mj-lt"/>
              </a:rPr>
              <a:t>kullanarak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kısaltalım</a:t>
            </a:r>
            <a:endParaRPr lang="tr-TR" sz="2600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57082887-DEEF-F569-86BD-7F6302EC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2227147"/>
            <a:ext cx="8715375" cy="42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0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19.adım:</a:t>
            </a:r>
            <a:r>
              <a:rPr lang="en-US" sz="2800" b="0" dirty="0">
                <a:ea typeface="+mj-lt"/>
                <a:cs typeface="+mj-lt"/>
              </a:rPr>
              <a:t> </a:t>
            </a:r>
            <a:r>
              <a:rPr lang="en-US" sz="2800" b="0" dirty="0" err="1">
                <a:ea typeface="+mj-lt"/>
                <a:cs typeface="+mj-lt"/>
              </a:rPr>
              <a:t>Rebesa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ile</a:t>
            </a:r>
            <a:r>
              <a:rPr lang="en-US" sz="2800" b="0" dirty="0">
                <a:ea typeface="+mj-lt"/>
                <a:cs typeface="+mj-lt"/>
              </a:rPr>
              <a:t> merge </a:t>
            </a:r>
            <a:r>
              <a:rPr lang="en-US" sz="2800" b="0" dirty="0" err="1">
                <a:ea typeface="+mj-lt"/>
                <a:cs typeface="+mj-lt"/>
              </a:rPr>
              <a:t>arasındaki</a:t>
            </a:r>
            <a:r>
              <a:rPr lang="en-US" sz="2800" b="0" dirty="0">
                <a:ea typeface="+mj-lt"/>
                <a:cs typeface="+mj-lt"/>
              </a:rPr>
              <a:t> fark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4647" y="2651269"/>
            <a:ext cx="9993586" cy="31207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 merge </a:t>
            </a:r>
            <a:r>
              <a:rPr lang="en-US" dirty="0" err="1">
                <a:ea typeface="+mn-lt"/>
                <a:cs typeface="+mn-lt"/>
              </a:rPr>
              <a:t>birleştirilen</a:t>
            </a:r>
            <a:r>
              <a:rPr lang="en-US" dirty="0">
                <a:ea typeface="+mn-lt"/>
                <a:cs typeface="+mn-lt"/>
              </a:rPr>
              <a:t> her </a:t>
            </a:r>
            <a:r>
              <a:rPr lang="en-US" dirty="0" err="1">
                <a:ea typeface="+mn-lt"/>
                <a:cs typeface="+mn-lt"/>
              </a:rPr>
              <a:t>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tüm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commıtlerini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saklarken</a:t>
            </a:r>
            <a:r>
              <a:rPr lang="en-US" dirty="0">
                <a:ea typeface="+mn-lt"/>
                <a:cs typeface="+mn-lt"/>
              </a:rPr>
              <a:t> git rebase </a:t>
            </a:r>
            <a:r>
              <a:rPr lang="en-US" dirty="0" err="1">
                <a:ea typeface="+mn-lt"/>
                <a:cs typeface="+mn-lt"/>
              </a:rPr>
              <a:t>birleştirilen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tüm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commitlerini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hedef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ekler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böylelikle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commit </a:t>
            </a:r>
            <a:r>
              <a:rPr lang="en-US" dirty="0" err="1">
                <a:ea typeface="+mn-lt"/>
                <a:cs typeface="+mn-lt"/>
              </a:rPr>
              <a:t>geçmişi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olur</a:t>
            </a:r>
            <a:r>
              <a:rPr lang="en-US" dirty="0">
                <a:ea typeface="+mn-lt"/>
                <a:cs typeface="+mn-lt"/>
              </a:rPr>
              <a:t>. Public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repository </a:t>
            </a:r>
            <a:r>
              <a:rPr lang="en-US" dirty="0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çalışıyorsak</a:t>
            </a:r>
            <a:r>
              <a:rPr lang="en-US" dirty="0">
                <a:ea typeface="+mn-lt"/>
                <a:cs typeface="+mn-lt"/>
              </a:rPr>
              <a:t> rebase </a:t>
            </a:r>
            <a:r>
              <a:rPr lang="en-US" dirty="0" err="1">
                <a:ea typeface="+mn-lt"/>
                <a:cs typeface="+mn-lt"/>
              </a:rPr>
              <a:t>kullandığımız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takdirde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geçmiş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commitlere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dönmemiz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olacaktır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dolayısıyla</a:t>
            </a:r>
            <a:r>
              <a:rPr lang="en-US" dirty="0">
                <a:ea typeface="+mn-lt"/>
                <a:cs typeface="+mn-lt"/>
              </a:rPr>
              <a:t> merge </a:t>
            </a:r>
            <a:r>
              <a:rPr lang="en-US" dirty="0" err="1">
                <a:ea typeface="+mn-lt"/>
                <a:cs typeface="+mn-lt"/>
              </a:rPr>
              <a:t>kullanmak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mantıklı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olur</a:t>
            </a:r>
            <a:r>
              <a:rPr lang="en-US" dirty="0">
                <a:ea typeface="+mn-lt"/>
                <a:cs typeface="+mn-lt"/>
              </a:rPr>
              <a:t>. 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289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20.adım:</a:t>
            </a:r>
            <a:r>
              <a:rPr lang="en-US" sz="2800" b="0" dirty="0">
                <a:ea typeface="+mj-lt"/>
                <a:cs typeface="+mj-lt"/>
              </a:rPr>
              <a:t> Git Conflict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Bir conflict </a:t>
            </a:r>
            <a:r>
              <a:rPr lang="en-US" sz="2800" b="0" dirty="0" err="1">
                <a:ea typeface="+mj-lt"/>
                <a:cs typeface="+mj-lt"/>
              </a:rPr>
              <a:t>yediğimizde</a:t>
            </a:r>
            <a:r>
              <a:rPr lang="en-US" sz="2800" b="0" dirty="0">
                <a:ea typeface="+mj-lt"/>
                <a:cs typeface="+mj-lt"/>
              </a:rPr>
              <a:t> ne </a:t>
            </a:r>
            <a:r>
              <a:rPr lang="en-US" sz="2800" b="0" dirty="0" err="1">
                <a:ea typeface="+mj-lt"/>
                <a:cs typeface="+mj-lt"/>
              </a:rPr>
              <a:t>yapmamız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gerekiyor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532515"/>
            <a:ext cx="9389924" cy="295254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 conflict, merge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rebase </a:t>
            </a:r>
            <a:r>
              <a:rPr lang="en-US" dirty="0" err="1">
                <a:ea typeface="+mn-lt"/>
                <a:cs typeface="+mn-lt"/>
              </a:rPr>
              <a:t>işlemi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sırasında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meydana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gelir</a:t>
            </a:r>
            <a:r>
              <a:rPr lang="en-US" dirty="0">
                <a:ea typeface="+mn-lt"/>
                <a:cs typeface="+mn-lt"/>
              </a:rPr>
              <a:t>. İki </a:t>
            </a:r>
            <a:r>
              <a:rPr lang="en-US" dirty="0" err="1">
                <a:ea typeface="+mn-lt"/>
                <a:cs typeface="+mn-lt"/>
              </a:rPr>
              <a:t>farklı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dallardan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aynı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yerdeki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değişiklikler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conflict'e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sebep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Böyle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conflictleri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bulup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çözeriz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sonrasında</a:t>
            </a:r>
            <a:r>
              <a:rPr lang="en-US" dirty="0">
                <a:ea typeface="+mn-lt"/>
                <a:cs typeface="+mn-lt"/>
              </a:rPr>
              <a:t> git add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bunları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işaretleriz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merge/rebase </a:t>
            </a:r>
            <a:r>
              <a:rPr lang="en-US" dirty="0" err="1">
                <a:ea typeface="+mn-lt"/>
                <a:cs typeface="+mn-lt"/>
              </a:rPr>
              <a:t>işlemini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tamamlarız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21.adım:</a:t>
            </a:r>
            <a:r>
              <a:rPr lang="en-US" sz="2800" b="0" dirty="0">
                <a:ea typeface="+mj-lt"/>
                <a:cs typeface="+mj-lt"/>
              </a:rPr>
              <a:t> git ignore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364282"/>
            <a:ext cx="8994080" cy="31207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.</a:t>
            </a:r>
            <a:r>
              <a:rPr lang="en-US" dirty="0" err="1">
                <a:ea typeface="+mn-lt"/>
                <a:cs typeface="+mn-lt"/>
              </a:rPr>
              <a:t>gitignore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Git'in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bazı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dosyaları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görmezden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gelmesini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sağlarız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Dolayısıyla</a:t>
            </a:r>
            <a:r>
              <a:rPr lang="en-US" dirty="0">
                <a:ea typeface="+mn-lt"/>
                <a:cs typeface="+mn-lt"/>
              </a:rPr>
              <a:t> push </a:t>
            </a:r>
            <a:r>
              <a:rPr lang="en-US" dirty="0" err="1">
                <a:ea typeface="+mn-lt"/>
                <a:cs typeface="+mn-lt"/>
              </a:rPr>
              <a:t>yaptığımız</a:t>
            </a:r>
            <a:r>
              <a:rPr lang="en-US" dirty="0">
                <a:ea typeface="+mn-lt"/>
                <a:cs typeface="+mn-lt"/>
              </a:rPr>
              <a:t> zaman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dosyalar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uzak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sunucuya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gönderilmez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Genellikle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bağlı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olmayan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geçici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dosyalar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kullanırız</a:t>
            </a:r>
            <a:r>
              <a:rPr lang="en-US" dirty="0">
                <a:ea typeface="+mn-lt"/>
                <a:cs typeface="+mn-lt"/>
              </a:rPr>
              <a:t>. 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3298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48" y="579343"/>
            <a:ext cx="9478780" cy="100668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22.adım:</a:t>
            </a:r>
            <a:r>
              <a:rPr lang="en-US" sz="2800" b="0" dirty="0">
                <a:ea typeface="+mj-lt"/>
                <a:cs typeface="+mj-lt"/>
              </a:rPr>
              <a:t> git tag v1.1 ? Bu </a:t>
            </a:r>
            <a:r>
              <a:rPr lang="en-US" sz="2800" b="0" dirty="0" err="1">
                <a:ea typeface="+mj-lt"/>
                <a:cs typeface="+mj-lt"/>
              </a:rPr>
              <a:t>komu</a:t>
            </a:r>
            <a:r>
              <a:rPr lang="en-US" sz="2800" b="0" dirty="0">
                <a:ea typeface="+mj-lt"/>
                <a:cs typeface="+mj-lt"/>
              </a:rPr>
              <a:t> ne </a:t>
            </a:r>
            <a:r>
              <a:rPr lang="en-US" sz="2800" b="0" dirty="0" err="1">
                <a:ea typeface="+mj-lt"/>
                <a:cs typeface="+mj-lt"/>
              </a:rPr>
              <a:t>iş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yapar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2465" y="2710646"/>
            <a:ext cx="8994080" cy="31207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'git tag v1.1' </a:t>
            </a:r>
            <a:r>
              <a:rPr lang="en-US" dirty="0" err="1">
                <a:ea typeface="+mn-lt"/>
                <a:cs typeface="+mn-lt"/>
              </a:rPr>
              <a:t>komutu</a:t>
            </a:r>
            <a:r>
              <a:rPr lang="en-US" dirty="0">
                <a:ea typeface="+mn-lt"/>
                <a:cs typeface="+mn-lt"/>
              </a:rPr>
              <a:t>, "v1.1" </a:t>
            </a:r>
            <a:r>
              <a:rPr lang="en-US" dirty="0" err="1">
                <a:ea typeface="+mn-lt"/>
                <a:cs typeface="+mn-lt"/>
              </a:rPr>
              <a:t>adında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etiket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oluşturur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Etiketleri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genellikle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sürüm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önemli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dönüm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noktası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olduğunda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isimlendirmek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kullanırız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Örneğin</a:t>
            </a:r>
            <a:r>
              <a:rPr lang="en-US" dirty="0">
                <a:ea typeface="+mn-lt"/>
                <a:cs typeface="+mn-lt"/>
              </a:rPr>
              <a:t> v1.1 </a:t>
            </a:r>
            <a:r>
              <a:rPr lang="en-US" dirty="0" err="1">
                <a:ea typeface="+mn-lt"/>
                <a:cs typeface="+mn-lt"/>
              </a:rPr>
              <a:t>gibi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Böylelikle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büyük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değişiklerin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olduğu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kolayca</a:t>
            </a:r>
            <a:r>
              <a:rPr lang="en-US">
                <a:ea typeface="+mn-lt"/>
                <a:cs typeface="+mn-lt"/>
              </a:rPr>
              <a:t> belirleyebiliriz.</a:t>
            </a:r>
            <a:endParaRPr lang="tr-T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052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24" y="582208"/>
            <a:ext cx="9021580" cy="108659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2.adım:</a:t>
            </a:r>
            <a:r>
              <a:rPr lang="en-US" sz="2800" b="0" dirty="0">
                <a:ea typeface="+mj-lt"/>
                <a:cs typeface="+mj-lt"/>
              </a:rPr>
              <a:t> Git JDK-17 Maven Apache Tomcat Docker Visual Studio codes</a:t>
            </a:r>
            <a:endParaRPr lang="tr-TR" sz="2800" dirty="0"/>
          </a:p>
        </p:txBody>
      </p:sp>
      <p:pic>
        <p:nvPicPr>
          <p:cNvPr id="9" name="İçerik Yer Tutucusu 8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0C212457-D95E-6A16-4B4C-8E2952A8520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>
          <a:blip r:embed="rId3"/>
          <a:stretch>
            <a:fillRect/>
          </a:stretch>
        </p:blipFill>
        <p:spPr>
          <a:xfrm>
            <a:off x="1319535" y="1597967"/>
            <a:ext cx="9104415" cy="5088832"/>
          </a:xfrm>
        </p:spPr>
      </p:pic>
      <p:pic>
        <p:nvPicPr>
          <p:cNvPr id="10" name="Resim 9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E458DE6-FD6D-240C-D01B-CF801EDAF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29" y="2381608"/>
            <a:ext cx="6096000" cy="15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7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23.adım:</a:t>
            </a:r>
            <a:r>
              <a:rPr lang="en-US" sz="2800" b="0" dirty="0">
                <a:ea typeface="+mj-lt"/>
                <a:cs typeface="+mj-lt"/>
              </a:rPr>
              <a:t> git diff 3b2f0ab 5a2b8de </a:t>
            </a:r>
            <a:r>
              <a:rPr lang="en-US" sz="2800" b="0" dirty="0" err="1">
                <a:ea typeface="+mj-lt"/>
                <a:cs typeface="+mj-lt"/>
              </a:rPr>
              <a:t>bu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komut</a:t>
            </a:r>
            <a:r>
              <a:rPr lang="en-US" sz="2800" b="0" dirty="0">
                <a:ea typeface="+mj-lt"/>
                <a:cs typeface="+mj-lt"/>
              </a:rPr>
              <a:t> ne </a:t>
            </a:r>
            <a:r>
              <a:rPr lang="en-US" sz="2800" b="0" dirty="0" err="1">
                <a:ea typeface="+mj-lt"/>
                <a:cs typeface="+mj-lt"/>
              </a:rPr>
              <a:t>iş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yapar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62257" y="3413269"/>
            <a:ext cx="8994080" cy="215095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'git diff 3b2f0ab 5a2b8de'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komut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iki</a:t>
            </a:r>
            <a:r>
              <a:rPr lang="en-US" dirty="0">
                <a:ea typeface="+mn-lt"/>
                <a:cs typeface="+mn-lt"/>
              </a:rPr>
              <a:t> commit </a:t>
            </a:r>
            <a:r>
              <a:rPr lang="en-US" dirty="0" err="1">
                <a:ea typeface="+mn-lt"/>
                <a:cs typeface="+mn-lt"/>
              </a:rPr>
              <a:t>arasındaki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farklılıkları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görürüz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082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24.adım:</a:t>
            </a:r>
            <a:r>
              <a:rPr lang="en-US" sz="2800" b="0" dirty="0">
                <a:ea typeface="+mj-lt"/>
                <a:cs typeface="+mj-lt"/>
              </a:rPr>
              <a:t> DevOps </a:t>
            </a:r>
            <a:r>
              <a:rPr lang="en-US" sz="2800" b="0" dirty="0" err="1">
                <a:ea typeface="+mj-lt"/>
                <a:cs typeface="+mj-lt"/>
              </a:rPr>
              <a:t>kültür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felsefesi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73192" y="1958542"/>
            <a:ext cx="8994080" cy="1032696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'DevOps </a:t>
            </a:r>
            <a:r>
              <a:rPr lang="en-US" dirty="0" err="1">
                <a:ea typeface="+mn-lt"/>
                <a:cs typeface="+mn-lt"/>
              </a:rPr>
              <a:t>felsefesi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buna </a:t>
            </a:r>
            <a:r>
              <a:rPr lang="en-US" dirty="0" err="1">
                <a:ea typeface="+mn-lt"/>
                <a:cs typeface="+mn-lt"/>
              </a:rPr>
              <a:t>bağlı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operasyonel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işletmelerin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arasındaki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işbirliğini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entegrasyonu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teşvik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alandır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83E088F-3EFC-6FBD-9382-938BC4C323BA}"/>
              </a:ext>
            </a:extLst>
          </p:cNvPr>
          <p:cNvSpPr txBox="1">
            <a:spLocks/>
          </p:cNvSpPr>
          <p:nvPr/>
        </p:nvSpPr>
        <p:spPr>
          <a:xfrm>
            <a:off x="740624" y="3648496"/>
            <a:ext cx="9021580" cy="9876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25.adım:</a:t>
            </a:r>
            <a:r>
              <a:rPr lang="en-US" sz="2800" b="0" dirty="0">
                <a:ea typeface="+mj-lt"/>
                <a:cs typeface="+mj-lt"/>
              </a:rPr>
              <a:t> DevOps </a:t>
            </a:r>
            <a:r>
              <a:rPr lang="en-US" sz="2800" b="0" dirty="0" err="1">
                <a:ea typeface="+mj-lt"/>
                <a:cs typeface="+mj-lt"/>
              </a:rPr>
              <a:t>açılımı</a:t>
            </a:r>
            <a:r>
              <a:rPr lang="en-US" sz="2800" b="0" dirty="0">
                <a:ea typeface="+mj-lt"/>
                <a:cs typeface="+mj-lt"/>
              </a:rPr>
              <a:t> 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? 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1D8753-334E-0568-3418-784334746C8A}"/>
              </a:ext>
            </a:extLst>
          </p:cNvPr>
          <p:cNvSpPr txBox="1">
            <a:spLocks/>
          </p:cNvSpPr>
          <p:nvPr/>
        </p:nvSpPr>
        <p:spPr>
          <a:xfrm>
            <a:off x="867254" y="4436526"/>
            <a:ext cx="8994080" cy="10326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41732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ea typeface="+mn-lt"/>
                <a:cs typeface="+mn-lt"/>
              </a:rPr>
              <a:t>DevOps açılımı 'Development and Operations'dır.</a:t>
            </a:r>
            <a:endParaRPr lang="tr-TR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443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50" y="685602"/>
            <a:ext cx="8130931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26.adım:</a:t>
            </a:r>
            <a:r>
              <a:rPr lang="en-US" sz="2800" b="0" dirty="0">
                <a:ea typeface="+mj-lt"/>
                <a:cs typeface="+mj-lt"/>
              </a:rPr>
              <a:t> DevOps </a:t>
            </a:r>
            <a:r>
              <a:rPr lang="en-US" sz="2800" b="0" dirty="0" err="1">
                <a:ea typeface="+mj-lt"/>
                <a:cs typeface="+mj-lt"/>
              </a:rPr>
              <a:t>yöntemlerinden</a:t>
            </a:r>
            <a:r>
              <a:rPr lang="en-US" sz="2800" b="0" dirty="0">
                <a:ea typeface="+mj-lt"/>
                <a:cs typeface="+mj-lt"/>
              </a:rPr>
              <a:t> CI/CD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>
                <a:ea typeface="+mj-lt"/>
                <a:cs typeface="+mj-lt"/>
              </a:rPr>
              <a:t>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52361" y="2948152"/>
            <a:ext cx="9637326" cy="2150955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CI: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sürecinde</a:t>
            </a:r>
            <a:r>
              <a:rPr lang="en-US" dirty="0">
                <a:ea typeface="+mn-lt"/>
                <a:cs typeface="+mn-lt"/>
              </a:rPr>
              <a:t>  </a:t>
            </a:r>
            <a:r>
              <a:rPr lang="en-US" dirty="0" err="1">
                <a:ea typeface="+mn-lt"/>
                <a:cs typeface="+mn-lt"/>
              </a:rPr>
              <a:t>kodun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entegrasyonunu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birleştirilmesini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sıklıkla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sağlayan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süreçler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bütününe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denir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Yazılan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kodlar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böylelikle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erkende</a:t>
            </a:r>
            <a:r>
              <a:rPr lang="en-US" dirty="0">
                <a:ea typeface="+mn-lt"/>
                <a:cs typeface="+mn-lt"/>
              </a:rPr>
              <a:t> teste tabi </a:t>
            </a:r>
            <a:r>
              <a:rPr lang="en-US" dirty="0" err="1">
                <a:ea typeface="+mn-lt"/>
                <a:cs typeface="+mn-lt"/>
              </a:rPr>
              <a:t>tutulmuş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hatalar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erkenden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düzeltilebilir</a:t>
            </a:r>
            <a:r>
              <a:rPr lang="en-US" dirty="0">
                <a:ea typeface="+mn-lt"/>
                <a:cs typeface="+mn-lt"/>
              </a:rPr>
              <a:t>. </a:t>
            </a:r>
            <a:endParaRPr lang="tr-T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CD: </a:t>
            </a:r>
            <a:r>
              <a:rPr lang="en-US" dirty="0" err="1">
                <a:ea typeface="+mn-lt"/>
                <a:cs typeface="+mn-lt"/>
              </a:rPr>
              <a:t>Yazılımın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otomatik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derlenmesi</a:t>
            </a:r>
            <a:r>
              <a:rPr lang="en-US" dirty="0">
                <a:ea typeface="+mn-lt"/>
                <a:cs typeface="+mn-lt"/>
              </a:rPr>
              <a:t>, test </a:t>
            </a:r>
            <a:r>
              <a:rPr lang="en-US" dirty="0" err="1">
                <a:ea typeface="+mn-lt"/>
                <a:cs typeface="+mn-lt"/>
              </a:rPr>
              <a:t>edilmesi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olduğu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takdirde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dağıtılması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sürecine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denir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7535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278878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27.adım:</a:t>
            </a:r>
            <a:r>
              <a:rPr lang="en-US" sz="2800" b="0" dirty="0">
                <a:ea typeface="+mj-lt"/>
                <a:cs typeface="+mj-lt"/>
              </a:rPr>
              <a:t> DevOps </a:t>
            </a:r>
            <a:r>
              <a:rPr lang="en-US" sz="2800" b="0" dirty="0" err="1">
                <a:ea typeface="+mj-lt"/>
                <a:cs typeface="+mj-lt"/>
              </a:rPr>
              <a:t>Yöntemlerinden</a:t>
            </a:r>
            <a:r>
              <a:rPr lang="en-US" sz="2800" b="0" dirty="0">
                <a:ea typeface="+mj-lt"/>
                <a:cs typeface="+mj-lt"/>
              </a:rPr>
              <a:t> git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1041426" y="2779918"/>
            <a:ext cx="8994080" cy="2150955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 </a:t>
            </a:r>
            <a:r>
              <a:rPr lang="en-US" dirty="0" err="1">
                <a:ea typeface="+mn-lt"/>
                <a:cs typeface="+mn-lt"/>
              </a:rPr>
              <a:t>Versiyon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Sistemidir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Proje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geliştirilmesini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güvenli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çevik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kolay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2382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7" y="636122"/>
            <a:ext cx="9734099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28.adım:</a:t>
            </a:r>
            <a:r>
              <a:rPr lang="en-US" sz="2800" b="0" dirty="0">
                <a:ea typeface="+mj-lt"/>
                <a:cs typeface="+mj-lt"/>
              </a:rPr>
              <a:t> DevOps </a:t>
            </a:r>
            <a:r>
              <a:rPr lang="en-US" sz="2800" b="0" dirty="0" err="1">
                <a:ea typeface="+mj-lt"/>
                <a:cs typeface="+mj-lt"/>
              </a:rPr>
              <a:t>Yöntemlerinden</a:t>
            </a:r>
            <a:r>
              <a:rPr lang="en-US" sz="2800" b="0" dirty="0">
                <a:ea typeface="+mj-lt"/>
                <a:cs typeface="+mj-lt"/>
              </a:rPr>
              <a:t> Agile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02880" y="2898672"/>
            <a:ext cx="9380028" cy="2150955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Agile </a:t>
            </a:r>
            <a:r>
              <a:rPr lang="en-US" dirty="0" err="1">
                <a:ea typeface="+mn-lt"/>
                <a:cs typeface="+mn-lt"/>
              </a:rPr>
              <a:t>yaklaşımı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projelerinin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esnek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hızlı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müşteri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odaklı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Özellikle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belirsiz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hızlı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değişen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gereksinimlere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sahip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uygundur</a:t>
            </a:r>
            <a:r>
              <a:rPr lang="en-US" dirty="0">
                <a:ea typeface="+mn-lt"/>
                <a:cs typeface="+mn-lt"/>
              </a:rPr>
              <a:t>. Scrum, Kanban, Extreme Programming </a:t>
            </a:r>
            <a:r>
              <a:rPr lang="en-US" dirty="0" err="1">
                <a:ea typeface="+mn-lt"/>
                <a:cs typeface="+mn-lt"/>
              </a:rPr>
              <a:t>gibi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çeşitli</a:t>
            </a:r>
            <a:r>
              <a:rPr lang="en-US" dirty="0">
                <a:ea typeface="+mn-lt"/>
                <a:cs typeface="+mn-lt"/>
              </a:rPr>
              <a:t> Agile </a:t>
            </a:r>
            <a:r>
              <a:rPr lang="en-US" dirty="0" err="1">
                <a:ea typeface="+mn-lt"/>
                <a:cs typeface="+mn-lt"/>
              </a:rPr>
              <a:t>metodolojileri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bulunmaktadır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910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695498"/>
            <a:ext cx="919971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29.adım:</a:t>
            </a:r>
            <a:r>
              <a:rPr lang="en-US" sz="2600" b="0" dirty="0">
                <a:ea typeface="+mj-lt"/>
                <a:cs typeface="+mj-lt"/>
              </a:rPr>
              <a:t> DevOps Continues Monitoring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904504" y="2695699"/>
            <a:ext cx="9106394" cy="872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Continuous monitoring, </a:t>
            </a:r>
            <a:r>
              <a:rPr lang="en-US" dirty="0" err="1">
                <a:solidFill>
                  <a:schemeClr val="bg1"/>
                </a:solidFill>
              </a:rPr>
              <a:t>uygulamalarınızın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altyapınızın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performansını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sağlığını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sürekli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izleyen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DevOps </a:t>
            </a:r>
            <a:r>
              <a:rPr lang="en-US" dirty="0" err="1">
                <a:solidFill>
                  <a:schemeClr val="bg1"/>
                </a:solidFill>
              </a:rPr>
              <a:t>uygulamasıdır</a:t>
            </a:r>
            <a:r>
              <a:rPr lang="en-US" dirty="0">
                <a:solidFill>
                  <a:schemeClr val="bg1"/>
                </a:solidFill>
              </a:rPr>
              <a:t>. Prometheus </a:t>
            </a:r>
            <a:r>
              <a:rPr lang="en-US" dirty="0" err="1">
                <a:solidFill>
                  <a:schemeClr val="bg1"/>
                </a:solidFill>
              </a:rPr>
              <a:t>örnek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verilebilir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06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695498"/>
            <a:ext cx="919971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30.adım:</a:t>
            </a:r>
            <a:r>
              <a:rPr lang="en-US" sz="2600" b="0" dirty="0">
                <a:ea typeface="+mj-lt"/>
                <a:cs typeface="+mj-lt"/>
              </a:rPr>
              <a:t> XML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JSON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</a:t>
            </a:r>
            <a:r>
              <a:rPr lang="en-US" sz="2600" b="0" dirty="0" err="1">
                <a:ea typeface="+mj-lt"/>
                <a:cs typeface="+mj-lt"/>
              </a:rPr>
              <a:t>Yaml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http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 ? server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Java JDK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746166" y="2666011"/>
            <a:ext cx="10373096" cy="2951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XML,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herhangi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programlama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dili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oluşturulan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nesneleri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kolaylıkla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temsil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edebilen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formatıdır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tr-TR" dirty="0">
              <a:solidFill>
                <a:schemeClr val="bg1"/>
              </a:solidFill>
              <a:cs typeface="Arial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 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   JSON (JavaScript Object Notation),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tüm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programlama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dilleri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ile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kullanılabilen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XML’e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alternatif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olarak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tercih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edilen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iletimini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kolaylaştıran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metin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biçimidir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endParaRPr lang="en-US" dirty="0">
              <a:solidFill>
                <a:schemeClr val="bg1"/>
              </a:solidFill>
              <a:cs typeface="Arial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   YAML, hem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insan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tarafından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kolaylıkla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okunabilen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hem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sayısal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olarak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kolaylıkla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işleme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alınabilen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tüm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programlama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dilleri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tarafından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kullanılabilen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veri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formatıdır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cs typeface="Arial"/>
            </a:endParaRPr>
          </a:p>
          <a:p>
            <a:endParaRPr lang="en-US" dirty="0">
              <a:solidFill>
                <a:schemeClr val="bg1"/>
              </a:solidFill>
              <a:cs typeface="Arial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  </a:t>
            </a:r>
          </a:p>
        </p:txBody>
      </p:sp>
    </p:spTree>
    <p:extLst>
      <p:ext uri="{BB962C8B-B14F-4D97-AF65-F5344CB8AC3E}">
        <p14:creationId xmlns:p14="http://schemas.microsoft.com/office/powerpoint/2010/main" val="436593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695498"/>
            <a:ext cx="919971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30.adım:</a:t>
            </a:r>
            <a:r>
              <a:rPr lang="en-US" sz="2600" b="0" dirty="0">
                <a:ea typeface="+mj-lt"/>
                <a:cs typeface="+mj-lt"/>
              </a:rPr>
              <a:t> XML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JSON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</a:t>
            </a:r>
            <a:r>
              <a:rPr lang="en-US" sz="2600" b="0" dirty="0" err="1">
                <a:ea typeface="+mj-lt"/>
                <a:cs typeface="+mj-lt"/>
              </a:rPr>
              <a:t>Yaml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http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 ? server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Java JDK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5481B198-4F5F-DABD-8780-7FD5DDB70178}"/>
              </a:ext>
            </a:extLst>
          </p:cNvPr>
          <p:cNvSpPr txBox="1"/>
          <p:nvPr/>
        </p:nvSpPr>
        <p:spPr>
          <a:xfrm>
            <a:off x="666998" y="2547257"/>
            <a:ext cx="10848108" cy="3780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HTTP (Hyper Text Transfer Protocol), web </a:t>
            </a:r>
            <a:r>
              <a:rPr lang="en-US" err="1">
                <a:solidFill>
                  <a:schemeClr val="bg1"/>
                </a:solidFill>
              </a:rPr>
              <a:t>sayfalarının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üzerinden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kullanıcıya</a:t>
            </a:r>
            <a:r>
              <a:rPr lang="en-US" dirty="0">
                <a:solidFill>
                  <a:schemeClr val="bg1"/>
                </a:solidFill>
              </a:rPr>
              <a:t> ne </a:t>
            </a:r>
            <a:r>
              <a:rPr lang="en-US" err="1">
                <a:solidFill>
                  <a:schemeClr val="bg1"/>
                </a:solidFill>
              </a:rPr>
              <a:t>şekilde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aktarılacağını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gösteren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ortak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kullanıma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açık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iletişim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protokolüdür</a:t>
            </a:r>
            <a:r>
              <a:rPr lang="en-US" dirty="0">
                <a:solidFill>
                  <a:schemeClr val="bg1"/>
                </a:solidFill>
              </a:rPr>
              <a:t>. </a:t>
            </a:r>
            <a:endParaRPr lang="tr-T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Server, </a:t>
            </a:r>
            <a:r>
              <a:rPr lang="en-US" dirty="0" err="1">
                <a:solidFill>
                  <a:schemeClr val="bg1"/>
                </a:solidFill>
              </a:rPr>
              <a:t>ağdaki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diğer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bilgisayarlara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hizmet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bilgisayardır</a:t>
            </a:r>
            <a:r>
              <a:rPr lang="en-US" dirty="0">
                <a:solidFill>
                  <a:schemeClr val="bg1"/>
                </a:solidFill>
              </a:rPr>
              <a:t>. Bu </a:t>
            </a:r>
            <a:r>
              <a:rPr lang="en-US" dirty="0" err="1">
                <a:solidFill>
                  <a:schemeClr val="bg1"/>
                </a:solidFill>
              </a:rPr>
              <a:t>hizmetler</a:t>
            </a:r>
            <a:r>
              <a:rPr lang="en-US" dirty="0">
                <a:solidFill>
                  <a:schemeClr val="bg1"/>
                </a:solidFill>
              </a:rPr>
              <a:t> web hosting, e-</a:t>
            </a:r>
            <a:r>
              <a:rPr lang="en-US" dirty="0" err="1">
                <a:solidFill>
                  <a:schemeClr val="bg1"/>
                </a:solidFill>
              </a:rPr>
              <a:t>posta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tabanı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hizmetleri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depolama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gibi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çeşitli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hizmetleri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içerebilir</a:t>
            </a:r>
            <a:r>
              <a:rPr lang="en-US" dirty="0">
                <a:solidFill>
                  <a:schemeClr val="bg1"/>
                </a:solidFill>
              </a:rPr>
              <a:t>. </a:t>
            </a:r>
            <a:endParaRPr lang="tr-TR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Java Development Kit (JDK), Java </a:t>
            </a:r>
            <a:r>
              <a:rPr lang="en-US" dirty="0" err="1">
                <a:solidFill>
                  <a:schemeClr val="bg1"/>
                </a:solidFill>
              </a:rPr>
              <a:t>programlarını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çalıştırmak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gereken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ortamıdır</a:t>
            </a:r>
            <a:r>
              <a:rPr lang="en-US" dirty="0">
                <a:solidFill>
                  <a:schemeClr val="bg1"/>
                </a:solidFill>
              </a:rPr>
              <a:t>. JDK, Java Runtime Environment (JRE)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Java’nın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kendisi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dahil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üzere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dizi </a:t>
            </a:r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içerir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tr-TR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258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695498"/>
            <a:ext cx="8130931" cy="84908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31.adım:</a:t>
            </a:r>
            <a:r>
              <a:rPr lang="en-US" sz="2600" b="0" dirty="0">
                <a:ea typeface="+mj-lt"/>
                <a:cs typeface="+mj-lt"/>
              </a:rPr>
              <a:t> Maven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</a:t>
            </a:r>
            <a:r>
              <a:rPr lang="en-US" sz="2600" b="0" dirty="0" err="1">
                <a:ea typeface="+mj-lt"/>
                <a:cs typeface="+mj-lt"/>
              </a:rPr>
              <a:t>Maven'da</a:t>
            </a:r>
            <a:r>
              <a:rPr lang="en-US" sz="2600" b="0" dirty="0">
                <a:ea typeface="+mj-lt"/>
                <a:cs typeface="+mj-lt"/>
              </a:rPr>
              <a:t> ➔ clean install </a:t>
            </a:r>
            <a:r>
              <a:rPr lang="en-US" sz="2600" b="0" dirty="0" err="1">
                <a:ea typeface="+mj-lt"/>
                <a:cs typeface="+mj-lt"/>
              </a:rPr>
              <a:t>görevi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904504" y="2695699"/>
            <a:ext cx="9828809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Maven, Java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tabanlı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projelerin yönetimi için kullanılan bir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proje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yönetim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aracıdır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Maven,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projelerin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derlenmesi, bağımlılıkların yönetimi, testlerin çalıştırılması, projenin paketlenmesi ve dağıtımı gibi görevleri otomatikleştirmek için kullanılır.</a:t>
            </a:r>
            <a:endParaRPr lang="tr-TR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'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mvn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clean install' 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komutu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Maven’in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clean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install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aşamalarını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sırasıyla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çalıştırır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. clean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aşaması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projedeki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tüm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önceden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derlenmiş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Java .class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dosyalarını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kaynaklarını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        (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örneğin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.properties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dosyaları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gibi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 siler.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4804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01" y="665810"/>
            <a:ext cx="9367943" cy="9678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32.adım:</a:t>
            </a:r>
            <a:r>
              <a:rPr lang="en-US" sz="2600" b="0" dirty="0">
                <a:ea typeface="+mj-lt"/>
                <a:cs typeface="+mj-lt"/>
              </a:rPr>
              <a:t> Docker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Docker Daemon, Docker CLI ne </a:t>
            </a:r>
            <a:r>
              <a:rPr lang="en-US" sz="2600" b="0" dirty="0" err="1">
                <a:ea typeface="+mj-lt"/>
                <a:cs typeface="+mj-lt"/>
              </a:rPr>
              <a:t>iş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yapıyor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835231" y="2309751"/>
            <a:ext cx="5494316" cy="3780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Docker,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yazılım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uygulamalarını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kolayca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paketlemek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dağıtmak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çalıştırmak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için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kullanılan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platformdur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 </a:t>
            </a:r>
            <a:endParaRPr lang="tr-TR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Docker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konteynerleri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uygulamanın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tüm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gerekli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yazılım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bağımlılıklarıyla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birlikte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izole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ortamda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çalışmasını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sağlar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 Bu,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uygulamaların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herhangi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ortamda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tutarlı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şekilde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çalışmasını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hızlı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şekilde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dağıtılmasını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sağlar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tr-TR">
              <a:solidFill>
                <a:srgbClr val="ECECEC"/>
              </a:solidFill>
              <a:ea typeface="+mn-lt"/>
              <a:cs typeface="+mn-lt"/>
            </a:endParaRPr>
          </a:p>
        </p:txBody>
      </p:sp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AFD781F5-1120-38EC-3F1B-86E56661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2276475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3.adım:</a:t>
            </a:r>
            <a:r>
              <a:rPr lang="en-US" sz="2800" b="0" dirty="0">
                <a:ea typeface="+mj-lt"/>
                <a:cs typeface="+mj-lt"/>
              </a:rPr>
              <a:t> Port </a:t>
            </a:r>
            <a:r>
              <a:rPr lang="en-US" sz="2800" b="0" dirty="0" err="1">
                <a:ea typeface="+mj-lt"/>
                <a:cs typeface="+mj-lt"/>
              </a:rPr>
              <a:t>ayarları</a:t>
            </a:r>
            <a:r>
              <a:rPr lang="en-US" sz="2800" b="0" dirty="0">
                <a:ea typeface="+mj-lt"/>
                <a:cs typeface="+mj-lt"/>
              </a:rPr>
              <a:t> her </a:t>
            </a:r>
            <a:r>
              <a:rPr lang="en-US" sz="2800" b="0" dirty="0" err="1">
                <a:ea typeface="+mj-lt"/>
                <a:cs typeface="+mj-lt"/>
              </a:rPr>
              <a:t>bir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uygulama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için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farklı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portta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olduğununda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emin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olalım</a:t>
            </a:r>
            <a:endParaRPr lang="tr-TR" sz="2800" dirty="0" err="1"/>
          </a:p>
        </p:txBody>
      </p:sp>
      <p:pic>
        <p:nvPicPr>
          <p:cNvPr id="9" name="Resim 8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6951EDCF-7923-D5D2-2805-B4D84757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08" y="1688040"/>
            <a:ext cx="8045532" cy="50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01" y="665810"/>
            <a:ext cx="9367943" cy="9678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32.adım:</a:t>
            </a:r>
            <a:r>
              <a:rPr lang="en-US" sz="2600" b="0" dirty="0">
                <a:ea typeface="+mj-lt"/>
                <a:cs typeface="+mj-lt"/>
              </a:rPr>
              <a:t> Docker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Docker Daemon, Docker CLI ne </a:t>
            </a:r>
            <a:r>
              <a:rPr lang="en-US" sz="2600" b="0" dirty="0" err="1">
                <a:ea typeface="+mj-lt"/>
                <a:cs typeface="+mj-lt"/>
              </a:rPr>
              <a:t>iş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yapıyor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825335" y="2438400"/>
            <a:ext cx="5266706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ECECEC"/>
                </a:solidFill>
                <a:ea typeface="+mn-lt"/>
                <a:cs typeface="+mn-lt"/>
              </a:rPr>
              <a:t>Docker Daemon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: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Docker'ın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arka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planda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çalışan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hizmetidir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 Docker Daemon, Docker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konteynerlerini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oluşturur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çalıştırır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durdurur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ECECEC"/>
                </a:solidFill>
                <a:ea typeface="+mn-lt"/>
                <a:cs typeface="+mn-lt"/>
              </a:rPr>
              <a:t>yönetir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 </a:t>
            </a:r>
            <a:endParaRPr lang="tr-TR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rgbClr val="ECECEC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Ayrıca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Docker Host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sistem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kaynaklarını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(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bellek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işlemci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depolama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vb.)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konteynerler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arasında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paylaştırır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izole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eder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</p:txBody>
      </p:sp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D47C7DF8-7E49-DABF-9B58-D9173500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92" y="236009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6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01" y="665810"/>
            <a:ext cx="9367943" cy="9678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600" b="0" dirty="0">
                <a:solidFill>
                  <a:srgbClr val="92D050"/>
                </a:solidFill>
                <a:ea typeface="+mj-lt"/>
                <a:cs typeface="+mj-lt"/>
              </a:rPr>
              <a:t>32.adım:</a:t>
            </a:r>
            <a:r>
              <a:rPr lang="en-US" sz="2600" b="0" dirty="0">
                <a:ea typeface="+mj-lt"/>
                <a:cs typeface="+mj-lt"/>
              </a:rPr>
              <a:t> Docker </a:t>
            </a:r>
            <a:r>
              <a:rPr lang="en-US" sz="2600" b="0" dirty="0" err="1">
                <a:ea typeface="+mj-lt"/>
                <a:cs typeface="+mj-lt"/>
              </a:rPr>
              <a:t>nedir</a:t>
            </a:r>
            <a:r>
              <a:rPr lang="en-US" sz="2600" b="0" dirty="0">
                <a:ea typeface="+mj-lt"/>
                <a:cs typeface="+mj-lt"/>
              </a:rPr>
              <a:t> ? Docker Daemon, Docker CLI ne </a:t>
            </a:r>
            <a:r>
              <a:rPr lang="en-US" sz="2600" b="0" dirty="0" err="1">
                <a:ea typeface="+mj-lt"/>
                <a:cs typeface="+mj-lt"/>
              </a:rPr>
              <a:t>iş</a:t>
            </a:r>
            <a:r>
              <a:rPr lang="en-US" sz="2600" b="0" dirty="0">
                <a:ea typeface="+mj-lt"/>
                <a:cs typeface="+mj-lt"/>
              </a:rPr>
              <a:t> </a:t>
            </a:r>
            <a:r>
              <a:rPr lang="en-US" sz="2600" b="0" dirty="0" err="1">
                <a:ea typeface="+mj-lt"/>
                <a:cs typeface="+mj-lt"/>
              </a:rPr>
              <a:t>yapıyor</a:t>
            </a:r>
            <a:r>
              <a:rPr lang="en-US" sz="2600" b="0" dirty="0">
                <a:ea typeface="+mj-lt"/>
                <a:cs typeface="+mj-lt"/>
              </a:rPr>
              <a:t> ? </a:t>
            </a:r>
            <a:endParaRPr lang="tr-TR" sz="2600" dirty="0">
              <a:ea typeface="+mj-lt"/>
              <a:cs typeface="+mj-lt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8A0CF0A-6EEE-9002-C160-5DCCE2596971}"/>
              </a:ext>
            </a:extLst>
          </p:cNvPr>
          <p:cNvSpPr txBox="1"/>
          <p:nvPr/>
        </p:nvSpPr>
        <p:spPr>
          <a:xfrm>
            <a:off x="934192" y="3101439"/>
            <a:ext cx="5157848" cy="2118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ECECEC"/>
                </a:solidFill>
                <a:ea typeface="+mn-lt"/>
                <a:cs typeface="+mn-lt"/>
              </a:rPr>
              <a:t>Docker CLI (Command Line Interface)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: Docker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komut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satırı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arayüzüdür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Kullanıcılar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Docker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CLI'yi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kullanarak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Docker Daemon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ile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iletişim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kurar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ve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Docker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konteynerleri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üzerinde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çeşitli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işlemleri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ECECEC"/>
                </a:solidFill>
                <a:ea typeface="+mn-lt"/>
                <a:cs typeface="+mn-lt"/>
              </a:rPr>
              <a:t>gerçekleştirir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</a:p>
        </p:txBody>
      </p:sp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857B2E60-7B1A-B300-282E-F0C8FE69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523" y="233325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39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59653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33.adım:</a:t>
            </a:r>
            <a:r>
              <a:rPr lang="en-US" sz="2800" b="0" dirty="0">
                <a:ea typeface="+mj-lt"/>
                <a:cs typeface="+mj-lt"/>
              </a:rPr>
              <a:t> </a:t>
            </a:r>
            <a:endParaRPr lang="en-US" sz="2800" b="0" dirty="0"/>
          </a:p>
        </p:txBody>
      </p:sp>
      <p:pic>
        <p:nvPicPr>
          <p:cNvPr id="6" name="İçerik Yer Tutucusu 5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EAEC971D-3DA0-6041-1957-DE78909C95E9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3"/>
          <a:stretch>
            <a:fillRect/>
          </a:stretch>
        </p:blipFill>
        <p:spPr>
          <a:xfrm>
            <a:off x="3074454" y="323476"/>
            <a:ext cx="6046285" cy="6222670"/>
          </a:xfrm>
        </p:spPr>
      </p:pic>
    </p:spTree>
    <p:extLst>
      <p:ext uri="{BB962C8B-B14F-4D97-AF65-F5344CB8AC3E}">
        <p14:creationId xmlns:p14="http://schemas.microsoft.com/office/powerpoint/2010/main" val="122909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59653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33-36.adım:</a:t>
            </a:r>
            <a:r>
              <a:rPr lang="en-US" sz="2800" b="0" dirty="0">
                <a:ea typeface="+mj-lt"/>
                <a:cs typeface="+mj-lt"/>
              </a:rPr>
              <a:t> </a:t>
            </a:r>
            <a:endParaRPr lang="en-US" sz="2800" b="0" dirty="0"/>
          </a:p>
        </p:txBody>
      </p:sp>
      <p:pic>
        <p:nvPicPr>
          <p:cNvPr id="5" name="İçerik Yer Tutucusu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4C143935-72BB-1666-2D8C-1EE8A7BEF497}"/>
              </a:ext>
            </a:extLst>
          </p:cNvPr>
          <p:cNvPicPr>
            <a:picLocks noGrp="1" noChangeAspect="1"/>
          </p:cNvPicPr>
          <p:nvPr>
            <p:ph sz="quarter" idx="26"/>
          </p:nvPr>
        </p:nvPicPr>
        <p:blipFill>
          <a:blip r:embed="rId3"/>
          <a:stretch>
            <a:fillRect/>
          </a:stretch>
        </p:blipFill>
        <p:spPr>
          <a:xfrm>
            <a:off x="936391" y="1355644"/>
            <a:ext cx="10549246" cy="5320128"/>
          </a:xfrm>
        </p:spPr>
      </p:pic>
    </p:spTree>
    <p:extLst>
      <p:ext uri="{BB962C8B-B14F-4D97-AF65-F5344CB8AC3E}">
        <p14:creationId xmlns:p14="http://schemas.microsoft.com/office/powerpoint/2010/main" val="3664433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98" y="348887"/>
            <a:ext cx="7992880" cy="13400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37.adım:</a:t>
            </a:r>
            <a:r>
              <a:rPr lang="en-US" sz="2800" b="0" dirty="0">
                <a:ea typeface="+mj-lt"/>
                <a:cs typeface="+mj-lt"/>
              </a:rPr>
              <a:t> JAR </a:t>
            </a:r>
            <a:r>
              <a:rPr lang="en-US" sz="2800" b="0" dirty="0" err="1">
                <a:ea typeface="+mj-lt"/>
                <a:cs typeface="+mj-lt"/>
              </a:rPr>
              <a:t>dosyasını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Dockerfile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docker-</a:t>
            </a:r>
            <a:r>
              <a:rPr lang="en-US" sz="2800" b="0" dirty="0" err="1">
                <a:ea typeface="+mj-lt"/>
                <a:cs typeface="+mj-lt"/>
              </a:rPr>
              <a:t>compose.yml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yazarak</a:t>
            </a:r>
            <a:r>
              <a:rPr lang="en-US" sz="2800" b="0" dirty="0">
                <a:ea typeface="+mj-lt"/>
                <a:cs typeface="+mj-lt"/>
              </a:rPr>
              <a:t> image </a:t>
            </a:r>
            <a:r>
              <a:rPr lang="en-US" sz="2800" b="0" dirty="0" err="1">
                <a:ea typeface="+mj-lt"/>
                <a:cs typeface="+mj-lt"/>
              </a:rPr>
              <a:t>oluşturalım</a:t>
            </a:r>
            <a:endParaRPr lang="en-US" sz="2800" b="0" dirty="0" err="1"/>
          </a:p>
        </p:txBody>
      </p:sp>
      <p:pic>
        <p:nvPicPr>
          <p:cNvPr id="2" name="Resim 1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3C2C14A1-CDF5-3E4C-F173-D6CC5AC8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51563"/>
            <a:ext cx="10744200" cy="4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98" y="348887"/>
            <a:ext cx="7992880" cy="13400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37.adım:</a:t>
            </a:r>
            <a:r>
              <a:rPr lang="en-US" sz="2800" b="0" dirty="0">
                <a:ea typeface="+mj-lt"/>
                <a:cs typeface="+mj-lt"/>
              </a:rPr>
              <a:t> JAR </a:t>
            </a:r>
            <a:r>
              <a:rPr lang="en-US" sz="2800" b="0" dirty="0" err="1">
                <a:ea typeface="+mj-lt"/>
                <a:cs typeface="+mj-lt"/>
              </a:rPr>
              <a:t>dosyasını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Dockerfile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docker-</a:t>
            </a:r>
            <a:r>
              <a:rPr lang="en-US" sz="2800" b="0" dirty="0" err="1">
                <a:ea typeface="+mj-lt"/>
                <a:cs typeface="+mj-lt"/>
              </a:rPr>
              <a:t>compose.yml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yazarak</a:t>
            </a:r>
            <a:r>
              <a:rPr lang="en-US" sz="2800" b="0" dirty="0">
                <a:ea typeface="+mj-lt"/>
                <a:cs typeface="+mj-lt"/>
              </a:rPr>
              <a:t> image </a:t>
            </a:r>
            <a:r>
              <a:rPr lang="en-US" sz="2800" b="0" dirty="0" err="1">
                <a:ea typeface="+mj-lt"/>
                <a:cs typeface="+mj-lt"/>
              </a:rPr>
              <a:t>oluşturalım</a:t>
            </a:r>
            <a:endParaRPr lang="en-US" sz="2800" b="0" dirty="0" err="1"/>
          </a:p>
        </p:txBody>
      </p:sp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9CAAD19E-4325-6D6E-37A7-0BD4CFC8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990702"/>
            <a:ext cx="10734675" cy="4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81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98" y="348887"/>
            <a:ext cx="7992880" cy="13400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37.adım:</a:t>
            </a:r>
            <a:r>
              <a:rPr lang="en-US" sz="2800" b="0" dirty="0">
                <a:ea typeface="+mj-lt"/>
                <a:cs typeface="+mj-lt"/>
              </a:rPr>
              <a:t> JAR </a:t>
            </a:r>
            <a:r>
              <a:rPr lang="en-US" sz="2800" b="0" dirty="0" err="1">
                <a:ea typeface="+mj-lt"/>
                <a:cs typeface="+mj-lt"/>
              </a:rPr>
              <a:t>dosyasını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Dockerfile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docker-</a:t>
            </a:r>
            <a:r>
              <a:rPr lang="en-US" sz="2800" b="0" dirty="0" err="1">
                <a:ea typeface="+mj-lt"/>
                <a:cs typeface="+mj-lt"/>
              </a:rPr>
              <a:t>compose.yml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yazarak</a:t>
            </a:r>
            <a:r>
              <a:rPr lang="en-US" sz="2800" b="0" dirty="0">
                <a:ea typeface="+mj-lt"/>
                <a:cs typeface="+mj-lt"/>
              </a:rPr>
              <a:t> image </a:t>
            </a:r>
            <a:r>
              <a:rPr lang="en-US" sz="2800" b="0" dirty="0" err="1">
                <a:ea typeface="+mj-lt"/>
                <a:cs typeface="+mj-lt"/>
              </a:rPr>
              <a:t>oluşturalım</a:t>
            </a:r>
            <a:endParaRPr lang="en-US" sz="2800" b="0" dirty="0" err="1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D86E4F89-F092-EB4D-C6F0-B680938E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13677"/>
            <a:ext cx="8229600" cy="47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56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98" y="348887"/>
            <a:ext cx="7992880" cy="134005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37.adım:</a:t>
            </a:r>
            <a:r>
              <a:rPr lang="en-US" sz="2800" b="0" dirty="0">
                <a:ea typeface="+mj-lt"/>
                <a:cs typeface="+mj-lt"/>
              </a:rPr>
              <a:t> JAR </a:t>
            </a:r>
            <a:r>
              <a:rPr lang="en-US" sz="2800" b="0" dirty="0" err="1">
                <a:ea typeface="+mj-lt"/>
                <a:cs typeface="+mj-lt"/>
              </a:rPr>
              <a:t>dosyasını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Dockerfile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docker-</a:t>
            </a:r>
            <a:r>
              <a:rPr lang="en-US" sz="2800" b="0" dirty="0" err="1">
                <a:ea typeface="+mj-lt"/>
                <a:cs typeface="+mj-lt"/>
              </a:rPr>
              <a:t>compose.yml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yazarak</a:t>
            </a:r>
            <a:r>
              <a:rPr lang="en-US" sz="2800" b="0" dirty="0">
                <a:ea typeface="+mj-lt"/>
                <a:cs typeface="+mj-lt"/>
              </a:rPr>
              <a:t> image </a:t>
            </a:r>
            <a:r>
              <a:rPr lang="en-US" sz="2800" b="0" dirty="0" err="1">
                <a:ea typeface="+mj-lt"/>
                <a:cs typeface="+mj-lt"/>
              </a:rPr>
              <a:t>oluşturalım</a:t>
            </a:r>
            <a:endParaRPr lang="en-US" sz="2800" b="0" dirty="0" err="1"/>
          </a:p>
        </p:txBody>
      </p:sp>
      <p:pic>
        <p:nvPicPr>
          <p:cNvPr id="2" name="Resim 1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E00A5329-8921-5978-7C1F-E3C2726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032596"/>
            <a:ext cx="9867900" cy="42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20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3" y="4936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38.adım:</a:t>
            </a:r>
            <a:r>
              <a:rPr lang="en-US" sz="2800" b="0" dirty="0">
                <a:ea typeface="+mj-lt"/>
                <a:cs typeface="+mj-lt"/>
              </a:rPr>
              <a:t> SonarQube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47080" y="1458272"/>
            <a:ext cx="9227062" cy="18444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geliştiricilerin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kodlarının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kalitesini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ölçmek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kontrol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etmek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iyileştirmek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kullandığı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açık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kaynaklı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platformdur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AD2DBC7C-5EF4-15D4-F427-E948768D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74" y="2249995"/>
            <a:ext cx="7258050" cy="41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35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41.adım:</a:t>
            </a:r>
            <a:r>
              <a:rPr lang="en-US" sz="2800" b="0" dirty="0">
                <a:ea typeface="+mj-lt"/>
                <a:cs typeface="+mj-lt"/>
              </a:rPr>
              <a:t> GitLab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91891" y="2494761"/>
            <a:ext cx="9480845" cy="264452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GitLab,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işbirliği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platformudur</a:t>
            </a:r>
            <a:r>
              <a:rPr lang="en-US" dirty="0">
                <a:ea typeface="+mn-lt"/>
                <a:cs typeface="+mn-lt"/>
              </a:rPr>
              <a:t>. Temel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Git </a:t>
            </a:r>
            <a:r>
              <a:rPr lang="en-US" dirty="0" err="1">
                <a:ea typeface="+mn-lt"/>
                <a:cs typeface="+mn-lt"/>
              </a:rPr>
              <a:t>tabanlı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versiyon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çalışması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proje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yönetimi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sürekli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entegrasyon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dağıtım</a:t>
            </a:r>
            <a:r>
              <a:rPr lang="en-US" dirty="0">
                <a:ea typeface="+mn-lt"/>
                <a:cs typeface="+mn-lt"/>
              </a:rPr>
              <a:t> (CI/CD), </a:t>
            </a:r>
            <a:r>
              <a:rPr lang="en-US" dirty="0" err="1">
                <a:ea typeface="+mn-lt"/>
                <a:cs typeface="+mn-lt"/>
              </a:rPr>
              <a:t>kod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inceleme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birçok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özellik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sunar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342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448096"/>
            <a:ext cx="9051268" cy="148243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4.adım:</a:t>
            </a:r>
            <a:r>
              <a:rPr lang="en-US" sz="2000" b="0" dirty="0">
                <a:ea typeface="+mj-lt"/>
                <a:cs typeface="+mj-lt"/>
              </a:rPr>
              <a:t> GitHub repository </a:t>
            </a:r>
            <a:r>
              <a:rPr lang="en-US" sz="2000" b="0" dirty="0" err="1">
                <a:ea typeface="+mj-lt"/>
                <a:cs typeface="+mj-lt"/>
              </a:rPr>
              <a:t>üzerinden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devops_project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adında</a:t>
            </a:r>
            <a:r>
              <a:rPr lang="en-US" sz="2000" b="0" dirty="0">
                <a:ea typeface="+mj-lt"/>
                <a:cs typeface="+mj-lt"/>
              </a:rPr>
              <a:t> 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. GitHub </a:t>
            </a:r>
            <a:r>
              <a:rPr lang="en-US" sz="2000" b="0" dirty="0" err="1">
                <a:ea typeface="+mj-lt"/>
                <a:cs typeface="+mj-lt"/>
              </a:rPr>
              <a:t>reposityory</a:t>
            </a:r>
            <a:r>
              <a:rPr lang="en-US" sz="2000" b="0" dirty="0">
                <a:ea typeface="+mj-lt"/>
                <a:cs typeface="+mj-lt"/>
              </a:rPr>
              <a:t> ReadMe.md </a:t>
            </a:r>
            <a:r>
              <a:rPr lang="en-US" sz="2000" b="0" dirty="0" err="1">
                <a:ea typeface="+mj-lt"/>
                <a:cs typeface="+mj-lt"/>
              </a:rPr>
              <a:t>adında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oluşturulun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uygun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formatta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sonrasında</a:t>
            </a:r>
            <a:r>
              <a:rPr lang="en-US" sz="2000" b="0" dirty="0">
                <a:ea typeface="+mj-lt"/>
                <a:cs typeface="+mj-lt"/>
              </a:rPr>
              <a:t> local </a:t>
            </a:r>
            <a:r>
              <a:rPr lang="en-US" sz="2000" b="0" dirty="0" err="1">
                <a:ea typeface="+mj-lt"/>
                <a:cs typeface="+mj-lt"/>
              </a:rPr>
              <a:t>bilgisayarımızda</a:t>
            </a:r>
            <a:r>
              <a:rPr lang="en-US" sz="2000" b="0" dirty="0">
                <a:ea typeface="+mj-lt"/>
                <a:cs typeface="+mj-lt"/>
              </a:rPr>
              <a:t> pull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</a:t>
            </a:r>
            <a:endParaRPr lang="en-US" sz="2000" b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800" b="0" dirty="0"/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1A14113-13DF-8AF7-CFE9-EF7D00CE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45" y="1961624"/>
            <a:ext cx="10697688" cy="43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6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42.adım:</a:t>
            </a:r>
            <a:r>
              <a:rPr lang="en-US" sz="2800" b="0" dirty="0">
                <a:ea typeface="+mj-lt"/>
                <a:cs typeface="+mj-lt"/>
              </a:rPr>
              <a:t> GitLab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CI/CD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90683" y="1784371"/>
            <a:ext cx="8926664" cy="981978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GitLab CI/CD, </a:t>
            </a:r>
            <a:r>
              <a:rPr lang="en-US" dirty="0" err="1">
                <a:ea typeface="+mn-lt"/>
                <a:cs typeface="+mn-lt"/>
              </a:rPr>
              <a:t>sürekli</a:t>
            </a:r>
            <a:r>
              <a:rPr lang="en-US" dirty="0">
                <a:ea typeface="+mn-lt"/>
                <a:cs typeface="+mn-lt"/>
              </a:rPr>
              <a:t> entegrasyon ve dağıtım amacıyla Java ile yazılmış açık kaynak kodlu bir otomasyon aracıdır.</a:t>
            </a:r>
            <a:endParaRPr lang="tr-T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" name="Resim 1" descr="metin, diyagram, yazı tipi, plan içeren bir resim&#10;&#10;Açıklama otomatik olarak oluşturuldu">
            <a:extLst>
              <a:ext uri="{FF2B5EF4-FFF2-40B4-BE49-F238E27FC236}">
                <a16:creationId xmlns:a16="http://schemas.microsoft.com/office/drawing/2014/main" id="{4B9CC551-BF66-E145-E5EA-5BB2800F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98" y="2996593"/>
            <a:ext cx="8421584" cy="32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43.adım:</a:t>
            </a:r>
            <a:r>
              <a:rPr lang="en-US" sz="2800" b="0" dirty="0">
                <a:ea typeface="+mj-lt"/>
                <a:cs typeface="+mj-lt"/>
              </a:rPr>
              <a:t> GitLab Runner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62034" y="1715098"/>
            <a:ext cx="9480845" cy="1259069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GitLab Runner, Go </a:t>
            </a:r>
            <a:r>
              <a:rPr lang="en-US" dirty="0" err="1">
                <a:ea typeface="+mn-lt"/>
                <a:cs typeface="+mn-lt"/>
              </a:rPr>
              <a:t>diliyle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yazılmış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olup</a:t>
            </a:r>
            <a:r>
              <a:rPr lang="en-US" dirty="0">
                <a:ea typeface="+mn-lt"/>
                <a:cs typeface="+mn-lt"/>
              </a:rPr>
              <a:t> “.</a:t>
            </a:r>
            <a:r>
              <a:rPr lang="en-US" dirty="0" err="1">
                <a:ea typeface="+mn-lt"/>
                <a:cs typeface="+mn-lt"/>
              </a:rPr>
              <a:t>gitlab-ci.yml”da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belirtilen</a:t>
            </a:r>
            <a:r>
              <a:rPr lang="en-US" dirty="0">
                <a:ea typeface="+mn-lt"/>
                <a:cs typeface="+mn-lt"/>
              </a:rPr>
              <a:t> “</a:t>
            </a:r>
            <a:r>
              <a:rPr lang="en-US" dirty="0" err="1">
                <a:ea typeface="+mn-lt"/>
                <a:cs typeface="+mn-lt"/>
              </a:rPr>
              <a:t>job”ların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yürütülmesini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çıktılarının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geri</a:t>
            </a:r>
            <a:r>
              <a:rPr lang="en-US" dirty="0">
                <a:ea typeface="+mn-lt"/>
                <a:cs typeface="+mn-lt"/>
              </a:rPr>
              <a:t> GitLab </a:t>
            </a:r>
            <a:r>
              <a:rPr lang="en-US" dirty="0" err="1">
                <a:ea typeface="+mn-lt"/>
                <a:cs typeface="+mn-lt"/>
              </a:rPr>
              <a:t>sunucusuna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gönderilmesini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sağlayan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açık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kaynak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kodlu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projedir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diyagram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E5B76260-F341-21E2-0BBE-FA3440C12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67" y="2901381"/>
            <a:ext cx="8748155" cy="354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339239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44.adım:</a:t>
            </a:r>
            <a:r>
              <a:rPr lang="en-US" sz="2800" b="0" dirty="0">
                <a:ea typeface="+mj-lt"/>
                <a:cs typeface="+mj-lt"/>
              </a:rPr>
              <a:t> SSH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70891" y="2101046"/>
            <a:ext cx="9480845" cy="8632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SSH (Secure Shell) Bir </a:t>
            </a:r>
            <a:r>
              <a:rPr lang="en-US" dirty="0" err="1">
                <a:ea typeface="+mn-lt"/>
                <a:cs typeface="+mn-lt"/>
              </a:rPr>
              <a:t>ağ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protokolüdür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genellikle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uzaktan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bilgisayara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güvenli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erişmek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kullanılır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9FBDE8A8-20D0-F177-69CE-8CD2AD6C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87" y="2766326"/>
            <a:ext cx="8995558" cy="357844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87EF9EB-B17F-202B-102F-652CEA164EB7}"/>
              </a:ext>
            </a:extLst>
          </p:cNvPr>
          <p:cNvSpPr txBox="1">
            <a:spLocks/>
          </p:cNvSpPr>
          <p:nvPr/>
        </p:nvSpPr>
        <p:spPr>
          <a:xfrm>
            <a:off x="819793" y="838002"/>
            <a:ext cx="8318957" cy="1037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45.adım:</a:t>
            </a:r>
            <a:r>
              <a:rPr lang="en-US" sz="2800" b="0" dirty="0">
                <a:ea typeface="+mj-lt"/>
                <a:cs typeface="+mj-lt"/>
              </a:rPr>
              <a:t> GitLab </a:t>
            </a:r>
            <a:r>
              <a:rPr lang="en-US" sz="2800" b="0" dirty="0" err="1">
                <a:ea typeface="+mj-lt"/>
                <a:cs typeface="+mj-lt"/>
              </a:rPr>
              <a:t>ve</a:t>
            </a:r>
            <a:r>
              <a:rPr lang="en-US" sz="2800" b="0" dirty="0">
                <a:ea typeface="+mj-lt"/>
                <a:cs typeface="+mj-lt"/>
              </a:rPr>
              <a:t> GitHub SSH-keygen </a:t>
            </a:r>
            <a:r>
              <a:rPr lang="en-US" sz="2800" b="0" dirty="0" err="1">
                <a:ea typeface="+mj-lt"/>
                <a:cs typeface="+mj-lt"/>
              </a:rPr>
              <a:t>oluşturarak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bilgisayarına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bağlayın</a:t>
            </a:r>
            <a:r>
              <a:rPr lang="en-US" sz="2800" b="0" dirty="0">
                <a:ea typeface="+mj-lt"/>
                <a:cs typeface="+mj-lt"/>
              </a:rPr>
              <a:t>?</a:t>
            </a:r>
            <a:endParaRPr lang="tr-TR" sz="2800" dirty="0" err="1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3068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46.adım:</a:t>
            </a:r>
            <a:r>
              <a:rPr lang="en-US" sz="2800" b="0" dirty="0">
                <a:ea typeface="+mj-lt"/>
                <a:cs typeface="+mj-lt"/>
              </a:rPr>
              <a:t> Prometheus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, Jenkins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50060" y="2516682"/>
            <a:ext cx="9480845" cy="264452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Prometheus, </a:t>
            </a:r>
            <a:r>
              <a:rPr lang="en-US" err="1">
                <a:ea typeface="+mn-lt"/>
                <a:cs typeface="+mn-lt"/>
              </a:rPr>
              <a:t>ölçeklenebilir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esnek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güçlü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izleme</a:t>
            </a:r>
            <a:r>
              <a:rPr lang="en-US" dirty="0">
                <a:ea typeface="+mn-lt"/>
                <a:cs typeface="+mn-lt"/>
              </a:rPr>
              <a:t> (monitoring) </a:t>
            </a:r>
            <a:r>
              <a:rPr lang="en-US" err="1">
                <a:ea typeface="+mn-lt"/>
                <a:cs typeface="+mn-lt"/>
              </a:rPr>
              <a:t>sistemidir</a:t>
            </a:r>
            <a:r>
              <a:rPr lang="en-US" dirty="0">
                <a:ea typeface="+mn-lt"/>
                <a:cs typeface="+mn-lt"/>
              </a:rPr>
              <a:t>. </a:t>
            </a:r>
            <a:endParaRPr lang="tr-TR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Jenkins, </a:t>
            </a:r>
            <a:r>
              <a:rPr lang="en-US" dirty="0" err="1">
                <a:ea typeface="+mn-lt"/>
                <a:cs typeface="+mn-lt"/>
              </a:rPr>
              <a:t>açık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kaynaklı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otomatikleştirme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aracıdır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sürecinde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geliştiricilerin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hızlı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etkili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sürecini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otomatikleştirerek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projelerini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geliştirmesine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katkı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6038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47.adım:</a:t>
            </a:r>
            <a:r>
              <a:rPr lang="en-US" sz="2800" b="0" dirty="0">
                <a:ea typeface="+mj-lt"/>
                <a:cs typeface="+mj-lt"/>
              </a:rPr>
              <a:t> Ansible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41203" y="1715098"/>
            <a:ext cx="9480845" cy="264452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Ansible, IT </a:t>
            </a:r>
            <a:r>
              <a:rPr lang="en-US" dirty="0" err="1">
                <a:ea typeface="+mn-lt"/>
                <a:cs typeface="+mn-lt"/>
              </a:rPr>
              <a:t>otomasyon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aracıdır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Yapılandırma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yönetimi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uygulama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dağıtımı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görev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otomasyonu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adımlı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akışları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kullanılır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ekran görüntüsü, yazı tipi, diyagram içeren bir resim&#10;&#10;Açıklama otomatik olarak oluşturuldu">
            <a:extLst>
              <a:ext uri="{FF2B5EF4-FFF2-40B4-BE49-F238E27FC236}">
                <a16:creationId xmlns:a16="http://schemas.microsoft.com/office/drawing/2014/main" id="{50FE8DCB-783E-902E-0F97-83CE8CA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77" y="2844792"/>
            <a:ext cx="7303324" cy="37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9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48.adım:</a:t>
            </a:r>
            <a:r>
              <a:rPr lang="en-US" sz="2800" b="0" dirty="0">
                <a:ea typeface="+mj-lt"/>
                <a:cs typeface="+mj-lt"/>
              </a:rPr>
              <a:t> Kubernetes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en-US" sz="28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50060" y="1715098"/>
            <a:ext cx="9480845" cy="883017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Kubernetes (</a:t>
            </a:r>
            <a:r>
              <a:rPr lang="en-US" dirty="0" err="1">
                <a:ea typeface="+mn-lt"/>
                <a:cs typeface="+mn-lt"/>
              </a:rPr>
              <a:t>Kubernate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bilinir</a:t>
            </a:r>
            <a:r>
              <a:rPr lang="en-US" dirty="0">
                <a:ea typeface="+mn-lt"/>
                <a:cs typeface="+mn-lt"/>
              </a:rPr>
              <a:t>): Kubernetes, </a:t>
            </a:r>
            <a:r>
              <a:rPr lang="en-US" dirty="0" err="1">
                <a:ea typeface="+mn-lt"/>
                <a:cs typeface="+mn-lt"/>
              </a:rPr>
              <a:t>konteynerli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uygulamaları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dağıtmak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ölçeklendirmek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açık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kaynaklı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platformdur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B1392B8F-8CDA-26AB-A11A-7497552F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922" y="2725977"/>
            <a:ext cx="7936675" cy="37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86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49.adım:</a:t>
            </a:r>
            <a:r>
              <a:rPr lang="en-US" sz="2800" b="0" dirty="0">
                <a:ea typeface="+mj-lt"/>
                <a:cs typeface="+mj-lt"/>
              </a:rPr>
              <a:t> Datadog Monitoring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</a:t>
            </a:r>
            <a:endParaRPr lang="tr-TR" sz="2800" dirty="0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91723" y="1477591"/>
            <a:ext cx="8916768" cy="1061146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Datadog, </a:t>
            </a:r>
            <a:r>
              <a:rPr lang="en-US" dirty="0" err="1">
                <a:ea typeface="+mn-lt"/>
                <a:cs typeface="+mn-lt"/>
              </a:rPr>
              <a:t>bulut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ölçeğinde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uygulamaları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izlemek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hizmettir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Performans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log </a:t>
            </a:r>
            <a:r>
              <a:rPr lang="en-US" dirty="0" err="1">
                <a:ea typeface="+mn-lt"/>
                <a:cs typeface="+mn-lt"/>
              </a:rPr>
              <a:t>yönetimi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/>
          </a:p>
        </p:txBody>
      </p:sp>
      <p:pic>
        <p:nvPicPr>
          <p:cNvPr id="3" name="Resim 2" descr="metin, ekran görüntüsü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F5891690-2661-2F21-AAB7-BC6BC810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72" y="2460377"/>
            <a:ext cx="6996544" cy="41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2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96" y="725187"/>
            <a:ext cx="9021580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50.adım:</a:t>
            </a:r>
            <a:r>
              <a:rPr lang="en-US" sz="2800" b="0" dirty="0">
                <a:ea typeface="+mj-lt"/>
                <a:cs typeface="+mj-lt"/>
              </a:rPr>
              <a:t> Kanban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</a:t>
            </a:r>
            <a:endParaRPr lang="en-US" sz="2800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71930" y="1675513"/>
            <a:ext cx="9480845" cy="942394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Kanban, </a:t>
            </a:r>
            <a:r>
              <a:rPr lang="en-US" dirty="0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akışını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görselleştirmek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süreçlerini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iyileştirmek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metodolojisidir</a:t>
            </a:r>
            <a:r>
              <a:rPr lang="en-US" dirty="0">
                <a:ea typeface="+mn-lt"/>
                <a:cs typeface="+mn-lt"/>
              </a:rPr>
              <a:t>.</a:t>
            </a:r>
            <a:endParaRPr lang="tr-TR" dirty="0">
              <a:ea typeface="+mn-lt"/>
              <a:cs typeface="+mn-lt"/>
            </a:endParaRPr>
          </a:p>
        </p:txBody>
      </p:sp>
      <p:pic>
        <p:nvPicPr>
          <p:cNvPr id="2" name="Resim 1" descr="metin, diyagram, ekran görüntüsü, paralel içeren bir resim&#10;&#10;Açıklama otomatik olarak oluşturuldu">
            <a:extLst>
              <a:ext uri="{FF2B5EF4-FFF2-40B4-BE49-F238E27FC236}">
                <a16:creationId xmlns:a16="http://schemas.microsoft.com/office/drawing/2014/main" id="{A6A2816F-9F05-1176-5550-C5D98F6C6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402" y="2716726"/>
            <a:ext cx="6956960" cy="385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82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2925581" cy="46313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/>
              <a:t>Orchestration</a:t>
            </a:r>
          </a:p>
        </p:txBody>
      </p:sp>
      <p:pic>
        <p:nvPicPr>
          <p:cNvPr id="6" name="Resim 5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46D76DD8-F4B0-8EC0-C5AC-E3B0A78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75" y="1645722"/>
            <a:ext cx="10638311" cy="2294163"/>
          </a:xfrm>
          <a:prstGeom prst="rect">
            <a:avLst/>
          </a:prstGeom>
        </p:spPr>
      </p:pic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75E3271-FF8F-AA3C-31DF-C18FCE7C1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35" y="4340021"/>
            <a:ext cx="10638311" cy="12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5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2925581" cy="46313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/>
              <a:t>Orchestration</a:t>
            </a:r>
          </a:p>
        </p:txBody>
      </p:sp>
      <p:pic>
        <p:nvPicPr>
          <p:cNvPr id="2" name="Resim 1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0D5464D5-F680-84D8-8A90-F17C0456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5" y="1589529"/>
            <a:ext cx="10648207" cy="1007984"/>
          </a:xfrm>
          <a:prstGeom prst="rect">
            <a:avLst/>
          </a:prstGeom>
        </p:spPr>
      </p:pic>
      <p:pic>
        <p:nvPicPr>
          <p:cNvPr id="3" name="Resim 2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90E08C28-88E7-248E-4E94-A7537E7C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3" y="2834659"/>
            <a:ext cx="10648207" cy="32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6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62" y="448096"/>
            <a:ext cx="9051268" cy="1482435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000" b="0" dirty="0">
                <a:solidFill>
                  <a:srgbClr val="92D050"/>
                </a:solidFill>
                <a:ea typeface="+mj-lt"/>
                <a:cs typeface="+mj-lt"/>
              </a:rPr>
              <a:t>4.adım:</a:t>
            </a:r>
            <a:r>
              <a:rPr lang="en-US" sz="2000" b="0" dirty="0">
                <a:ea typeface="+mj-lt"/>
                <a:cs typeface="+mj-lt"/>
              </a:rPr>
              <a:t> GitHub repository </a:t>
            </a:r>
            <a:r>
              <a:rPr lang="en-US" sz="2000" b="0" dirty="0" err="1">
                <a:ea typeface="+mj-lt"/>
                <a:cs typeface="+mj-lt"/>
              </a:rPr>
              <a:t>üzerinden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devops_project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adında</a:t>
            </a:r>
            <a:r>
              <a:rPr lang="en-US" sz="2000" b="0" dirty="0">
                <a:ea typeface="+mj-lt"/>
                <a:cs typeface="+mj-lt"/>
              </a:rPr>
              <a:t> repository </a:t>
            </a:r>
            <a:r>
              <a:rPr lang="en-US" sz="2000" b="0" dirty="0" err="1">
                <a:ea typeface="+mj-lt"/>
                <a:cs typeface="+mj-lt"/>
              </a:rPr>
              <a:t>açalım</a:t>
            </a:r>
            <a:r>
              <a:rPr lang="en-US" sz="2000" b="0" dirty="0">
                <a:ea typeface="+mj-lt"/>
                <a:cs typeface="+mj-lt"/>
              </a:rPr>
              <a:t>. GitHub </a:t>
            </a:r>
            <a:r>
              <a:rPr lang="en-US" sz="2000" b="0" dirty="0" err="1">
                <a:ea typeface="+mj-lt"/>
                <a:cs typeface="+mj-lt"/>
              </a:rPr>
              <a:t>reposityory</a:t>
            </a:r>
            <a:r>
              <a:rPr lang="en-US" sz="2000" b="0" dirty="0">
                <a:ea typeface="+mj-lt"/>
                <a:cs typeface="+mj-lt"/>
              </a:rPr>
              <a:t> ReadMe.md </a:t>
            </a:r>
            <a:r>
              <a:rPr lang="en-US" sz="2000" b="0" dirty="0" err="1">
                <a:ea typeface="+mj-lt"/>
                <a:cs typeface="+mj-lt"/>
              </a:rPr>
              <a:t>adında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dosya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oluşturulun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uygun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formatta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yazalım</a:t>
            </a:r>
            <a:r>
              <a:rPr lang="en-US" sz="2000" b="0" dirty="0">
                <a:ea typeface="+mj-lt"/>
                <a:cs typeface="+mj-lt"/>
              </a:rPr>
              <a:t> </a:t>
            </a:r>
            <a:r>
              <a:rPr lang="en-US" sz="2000" b="0" dirty="0" err="1">
                <a:ea typeface="+mj-lt"/>
                <a:cs typeface="+mj-lt"/>
              </a:rPr>
              <a:t>sonrasında</a:t>
            </a:r>
            <a:r>
              <a:rPr lang="en-US" sz="2000" b="0" dirty="0">
                <a:ea typeface="+mj-lt"/>
                <a:cs typeface="+mj-lt"/>
              </a:rPr>
              <a:t> local </a:t>
            </a:r>
            <a:r>
              <a:rPr lang="en-US" sz="2000" b="0" dirty="0" err="1">
                <a:ea typeface="+mj-lt"/>
                <a:cs typeface="+mj-lt"/>
              </a:rPr>
              <a:t>bilgisayarımızda</a:t>
            </a:r>
            <a:r>
              <a:rPr lang="en-US" sz="2000" b="0" dirty="0">
                <a:ea typeface="+mj-lt"/>
                <a:cs typeface="+mj-lt"/>
              </a:rPr>
              <a:t> pull </a:t>
            </a:r>
            <a:r>
              <a:rPr lang="en-US" sz="2000" b="0" dirty="0" err="1">
                <a:ea typeface="+mj-lt"/>
                <a:cs typeface="+mj-lt"/>
              </a:rPr>
              <a:t>yapalım</a:t>
            </a:r>
            <a:r>
              <a:rPr lang="en-US" sz="2000" b="0" dirty="0">
                <a:ea typeface="+mj-lt"/>
                <a:cs typeface="+mj-lt"/>
              </a:rPr>
              <a:t> </a:t>
            </a:r>
            <a:endParaRPr lang="en-US" sz="2000" b="0">
              <a:solidFill>
                <a:srgbClr val="000000"/>
              </a:solidFill>
              <a:ea typeface="+mj-lt"/>
              <a:cs typeface="+mj-lt"/>
            </a:endParaRPr>
          </a:p>
          <a:p>
            <a:pPr algn="just">
              <a:lnSpc>
                <a:spcPct val="100000"/>
              </a:lnSpc>
            </a:pPr>
            <a:endParaRPr lang="en-US" sz="2800" b="0" dirty="0"/>
          </a:p>
        </p:txBody>
      </p:sp>
      <p:pic>
        <p:nvPicPr>
          <p:cNvPr id="3" name="Resim 2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866F80B6-7729-63B3-0C73-FF1B19C5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934453"/>
            <a:ext cx="8191500" cy="46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8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2925581" cy="46313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/>
              <a:t>Orchestration</a:t>
            </a:r>
          </a:p>
        </p:txBody>
      </p:sp>
      <p:pic>
        <p:nvPicPr>
          <p:cNvPr id="5" name="Resim 4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A9FF86A3-987B-06D0-3C3F-51138C97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27" y="1640754"/>
            <a:ext cx="10390909" cy="43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4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07" y="45799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>
                <a:ea typeface="+mj-lt"/>
                <a:cs typeface="+mj-lt"/>
              </a:rPr>
              <a:t>Docker Bash Script</a:t>
            </a:r>
          </a:p>
        </p:txBody>
      </p:sp>
      <p:pic>
        <p:nvPicPr>
          <p:cNvPr id="2" name="Resim 1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CE34468-489C-2A2D-933F-DF56095A5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37" y="1171575"/>
            <a:ext cx="6933526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2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07" y="45799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>
                <a:ea typeface="+mj-lt"/>
                <a:cs typeface="+mj-lt"/>
              </a:rPr>
              <a:t>Docker Bash Script</a:t>
            </a:r>
          </a:p>
        </p:txBody>
      </p:sp>
      <p:pic>
        <p:nvPicPr>
          <p:cNvPr id="3" name="Resim 2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0A21893-F3E1-C74C-1348-AE14D528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757358"/>
            <a:ext cx="10153650" cy="34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7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07" y="45799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 dirty="0">
                <a:ea typeface="+mj-lt"/>
                <a:cs typeface="+mj-lt"/>
              </a:rPr>
              <a:t>Docker Bash Script</a:t>
            </a:r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CBDA1537-E69A-46C8-2A08-17C7D1FC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67" y="1390593"/>
            <a:ext cx="8540337" cy="49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2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82" y="36274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>
                <a:ea typeface="+mj-lt"/>
                <a:cs typeface="+mj-lt"/>
              </a:rPr>
              <a:t>Docker-compose &amp; SonarQube</a:t>
            </a:r>
            <a:endParaRPr lang="tr-TR"/>
          </a:p>
        </p:txBody>
      </p:sp>
      <p:pic>
        <p:nvPicPr>
          <p:cNvPr id="3" name="Resim 2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CD63933-C5F1-DCFD-9B46-ED76D187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41" y="1181100"/>
            <a:ext cx="7602719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09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82" y="36274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>
                <a:ea typeface="+mj-lt"/>
                <a:cs typeface="+mj-lt"/>
              </a:rPr>
              <a:t>Docker-compose &amp; SonarQube</a:t>
            </a:r>
            <a:endParaRPr lang="tr-TR"/>
          </a:p>
        </p:txBody>
      </p:sp>
      <p:pic>
        <p:nvPicPr>
          <p:cNvPr id="2" name="Resim 1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9A1A408C-8DA1-98AB-AB0C-7C9F2B0D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425" y="1148680"/>
            <a:ext cx="9210675" cy="5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4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82" y="36274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>
                <a:ea typeface="+mj-lt"/>
                <a:cs typeface="+mj-lt"/>
              </a:rPr>
              <a:t>Docker-compose &amp; SonarQube</a:t>
            </a:r>
            <a:endParaRPr lang="tr-TR"/>
          </a:p>
        </p:txBody>
      </p:sp>
      <p:pic>
        <p:nvPicPr>
          <p:cNvPr id="2" name="Resim 1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85DBEDE5-43AF-9E57-E055-09410F63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187106"/>
            <a:ext cx="9105900" cy="516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07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82" y="36274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>
                <a:ea typeface="+mj-lt"/>
                <a:cs typeface="+mj-lt"/>
              </a:rPr>
              <a:t>Docker-compose &amp; SonarQube</a:t>
            </a:r>
            <a:endParaRPr lang="tr-TR"/>
          </a:p>
        </p:txBody>
      </p:sp>
      <p:pic>
        <p:nvPicPr>
          <p:cNvPr id="3" name="Resim 2" descr="metin, ekran görüntüsü, sayı, numara, yazılım içeren bir resim&#10;&#10;Açıklama otomatik olarak oluşturuldu">
            <a:extLst>
              <a:ext uri="{FF2B5EF4-FFF2-40B4-BE49-F238E27FC236}">
                <a16:creationId xmlns:a16="http://schemas.microsoft.com/office/drawing/2014/main" id="{BF3A49C7-0CDB-A6A4-5F9C-2EC6A83A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124492"/>
            <a:ext cx="9401175" cy="54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70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82" y="362742"/>
            <a:ext cx="8764283" cy="8688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0">
                <a:ea typeface="+mj-lt"/>
                <a:cs typeface="+mj-lt"/>
              </a:rPr>
              <a:t>Docker-compose &amp; SonarQube</a:t>
            </a:r>
            <a:endParaRPr lang="tr-TR"/>
          </a:p>
        </p:txBody>
      </p:sp>
      <p:pic>
        <p:nvPicPr>
          <p:cNvPr id="3" name="Resim 2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FBE1532B-F1DC-D826-3003-9886BF44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474484"/>
            <a:ext cx="10391775" cy="46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556953"/>
            <a:ext cx="9288774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>
                <a:solidFill>
                  <a:srgbClr val="92D050"/>
                </a:solidFill>
                <a:ea typeface="+mj-lt"/>
                <a:cs typeface="+mj-lt"/>
              </a:rPr>
              <a:t>5.adım:</a:t>
            </a:r>
            <a:r>
              <a:rPr lang="en-US" sz="2800" b="0">
                <a:ea typeface="+mj-lt"/>
                <a:cs typeface="+mj-lt"/>
              </a:rPr>
              <a:t> Git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VCS </a:t>
            </a:r>
            <a:r>
              <a:rPr lang="en-US" sz="2800" b="0" dirty="0" err="1">
                <a:ea typeface="+mj-lt"/>
                <a:cs typeface="+mj-lt"/>
              </a:rPr>
              <a:t>açılımı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nedir</a:t>
            </a:r>
            <a:r>
              <a:rPr lang="en-US" sz="2800" b="0" dirty="0">
                <a:ea typeface="+mj-lt"/>
                <a:cs typeface="+mj-lt"/>
              </a:rPr>
              <a:t> ? iyi </a:t>
            </a:r>
            <a:r>
              <a:rPr lang="en-US" sz="2800" b="0" dirty="0" err="1">
                <a:ea typeface="+mj-lt"/>
                <a:cs typeface="+mj-lt"/>
              </a:rPr>
              <a:t>bir</a:t>
            </a:r>
            <a:r>
              <a:rPr lang="en-US" sz="2800" b="0" dirty="0">
                <a:ea typeface="+mj-lt"/>
                <a:cs typeface="+mj-lt"/>
              </a:rPr>
              <a:t> commit </a:t>
            </a:r>
            <a:r>
              <a:rPr lang="en-US" sz="2800" b="0" dirty="0" err="1">
                <a:ea typeface="+mj-lt"/>
                <a:cs typeface="+mj-lt"/>
              </a:rPr>
              <a:t>özelliklkeri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nelerdir</a:t>
            </a:r>
            <a:r>
              <a:rPr lang="en-US" sz="2800" b="0" dirty="0">
                <a:ea typeface="+mj-lt"/>
                <a:cs typeface="+mj-lt"/>
              </a:rPr>
              <a:t> ? </a:t>
            </a:r>
            <a:endParaRPr lang="tr-TR" sz="2800" dirty="0" err="1">
              <a:ea typeface="+mj-lt"/>
              <a:cs typeface="+mj-lt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2668506-6AF0-EACD-C1F8-7CC5D026ED8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64335" y="2255425"/>
            <a:ext cx="9300859" cy="3506721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Git </a:t>
            </a:r>
            <a:r>
              <a:rPr lang="en-US" err="1">
                <a:cs typeface="Arial"/>
              </a:rPr>
              <a:t>Versiyon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Kontrol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Sistemidir</a:t>
            </a:r>
            <a:r>
              <a:rPr lang="en-US" dirty="0">
                <a:cs typeface="Arial"/>
              </a:rPr>
              <a:t> (VCS). </a:t>
            </a:r>
            <a:r>
              <a:rPr lang="en-US" err="1">
                <a:cs typeface="Arial"/>
              </a:rPr>
              <a:t>Yazılım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geliştirme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sürecinde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dosyaların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ve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kodun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sürüm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geçmişini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takip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etmek</a:t>
            </a:r>
            <a:r>
              <a:rPr lang="en-US" dirty="0">
                <a:cs typeface="Arial"/>
              </a:rPr>
              <a:t>, </a:t>
            </a:r>
            <a:r>
              <a:rPr lang="en-US" err="1">
                <a:cs typeface="Arial"/>
              </a:rPr>
              <a:t>değişiklikleri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yönetmek</a:t>
            </a:r>
            <a:r>
              <a:rPr lang="en-US" dirty="0">
                <a:cs typeface="Arial"/>
              </a:rPr>
              <a:t> </a:t>
            </a:r>
            <a:r>
              <a:rPr lang="en-US" err="1">
                <a:cs typeface="Arial"/>
              </a:rPr>
              <a:t>için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kullanılır</a:t>
            </a:r>
            <a:r>
              <a:rPr lang="en-US" dirty="0">
                <a:cs typeface="Arial"/>
              </a:rPr>
              <a:t>. </a:t>
            </a:r>
            <a:r>
              <a:rPr lang="en-US" err="1">
                <a:cs typeface="Arial"/>
              </a:rPr>
              <a:t>Yapılan</a:t>
            </a:r>
            <a:r>
              <a:rPr lang="en-US" dirty="0">
                <a:cs typeface="Arial"/>
              </a:rPr>
              <a:t> </a:t>
            </a:r>
            <a:r>
              <a:rPr lang="en-US" err="1">
                <a:cs typeface="Arial"/>
              </a:rPr>
              <a:t>commitlere</a:t>
            </a:r>
            <a:r>
              <a:rPr lang="en-US" dirty="0">
                <a:cs typeface="Arial"/>
              </a:rPr>
              <a:t> her zaman </a:t>
            </a:r>
            <a:r>
              <a:rPr lang="en-US" err="1">
                <a:cs typeface="Arial"/>
              </a:rPr>
              <a:t>dönebilme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imkanı</a:t>
            </a:r>
            <a:r>
              <a:rPr lang="en-US" dirty="0">
                <a:cs typeface="Arial"/>
              </a:rPr>
              <a:t> </a:t>
            </a:r>
            <a:r>
              <a:rPr lang="en-US" err="1">
                <a:cs typeface="Arial"/>
              </a:rPr>
              <a:t>verir</a:t>
            </a:r>
            <a:r>
              <a:rPr lang="en-US" dirty="0">
                <a:cs typeface="Arial"/>
              </a:rPr>
              <a:t>. 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İyi </a:t>
            </a:r>
            <a:r>
              <a:rPr lang="en-US" dirty="0" err="1">
                <a:cs typeface="Arial"/>
              </a:rPr>
              <a:t>bir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commit'in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özellikleri</a:t>
            </a:r>
            <a:r>
              <a:rPr lang="en-US" dirty="0">
                <a:cs typeface="Arial"/>
              </a:rPr>
              <a:t>; </a:t>
            </a:r>
            <a:r>
              <a:rPr lang="en-US" dirty="0" err="1">
                <a:cs typeface="Arial"/>
              </a:rPr>
              <a:t>anlamlı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açıklama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içermesi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küçük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ilgili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değişikler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olduğunda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yapılmalı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yapılan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commitler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temiz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kod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olmalı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diğer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commitlerden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bağımsız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olmalı</a:t>
            </a:r>
            <a:r>
              <a:rPr lang="en-US" dirty="0">
                <a:cs typeface="Arial"/>
              </a:rPr>
              <a:t>, test </a:t>
            </a:r>
            <a:r>
              <a:rPr lang="en-US" dirty="0" err="1">
                <a:cs typeface="Arial"/>
              </a:rPr>
              <a:t>edilmiş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kodlar</a:t>
            </a:r>
            <a:r>
              <a:rPr lang="en-US" dirty="0">
                <a:cs typeface="Arial"/>
              </a:rPr>
              <a:t> commit </a:t>
            </a:r>
            <a:r>
              <a:rPr lang="en-US" dirty="0" err="1">
                <a:cs typeface="Arial"/>
              </a:rPr>
              <a:t>edilmeli</a:t>
            </a:r>
            <a:r>
              <a:rPr lang="en-US" dirty="0">
                <a:cs typeface="Arial"/>
              </a:rPr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43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23" y="646018"/>
            <a:ext cx="6646516" cy="98763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5.adım:</a:t>
            </a:r>
            <a:r>
              <a:rPr lang="en-US" sz="2800" b="0" dirty="0">
                <a:ea typeface="+mj-lt"/>
                <a:cs typeface="+mj-lt"/>
              </a:rPr>
              <a:t> git </a:t>
            </a:r>
            <a:r>
              <a:rPr lang="en-US" sz="2800" b="0" dirty="0" err="1">
                <a:ea typeface="+mj-lt"/>
                <a:cs typeface="+mj-lt"/>
              </a:rPr>
              <a:t>ayarlarını</a:t>
            </a:r>
            <a:r>
              <a:rPr lang="en-US" sz="2800" b="0" dirty="0">
                <a:ea typeface="+mj-lt"/>
                <a:cs typeface="+mj-lt"/>
              </a:rPr>
              <a:t> user.name </a:t>
            </a:r>
            <a:r>
              <a:rPr lang="en-US" sz="2800" b="0" dirty="0" err="1">
                <a:ea typeface="+mj-lt"/>
                <a:cs typeface="+mj-lt"/>
              </a:rPr>
              <a:t>user.password</a:t>
            </a:r>
            <a:r>
              <a:rPr lang="en-US" sz="2800" b="0" dirty="0">
                <a:ea typeface="+mj-lt"/>
                <a:cs typeface="+mj-lt"/>
              </a:rPr>
              <a:t> </a:t>
            </a:r>
            <a:r>
              <a:rPr lang="en-US" sz="2800" b="0" dirty="0" err="1">
                <a:ea typeface="+mj-lt"/>
                <a:cs typeface="+mj-lt"/>
              </a:rPr>
              <a:t>yapalım</a:t>
            </a:r>
            <a:r>
              <a:rPr lang="en-US" sz="2800" b="0" dirty="0">
                <a:ea typeface="+mj-lt"/>
                <a:cs typeface="+mj-lt"/>
              </a:rPr>
              <a:t>.</a:t>
            </a:r>
            <a:endParaRPr lang="tr-TR" sz="2800" dirty="0" err="1"/>
          </a:p>
        </p:txBody>
      </p:sp>
      <p:pic>
        <p:nvPicPr>
          <p:cNvPr id="2" name="Resim 1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A1912CB1-B365-1106-F3A7-FFA9DD7C5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13" y="1676246"/>
            <a:ext cx="8678883" cy="503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2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63" y="596537"/>
            <a:ext cx="8922619" cy="1383473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800" b="0" dirty="0">
                <a:solidFill>
                  <a:srgbClr val="92D050"/>
                </a:solidFill>
                <a:ea typeface="+mj-lt"/>
                <a:cs typeface="+mj-lt"/>
              </a:rPr>
              <a:t>6.adım: </a:t>
            </a:r>
            <a:r>
              <a:rPr lang="en-US" sz="2400" b="0" dirty="0">
                <a:ea typeface="+mj-lt"/>
                <a:cs typeface="+mj-lt"/>
              </a:rPr>
              <a:t>Linux </a:t>
            </a:r>
            <a:r>
              <a:rPr lang="en-US" sz="2400" b="0" dirty="0" err="1">
                <a:ea typeface="+mj-lt"/>
                <a:cs typeface="+mj-lt"/>
              </a:rPr>
              <a:t>komutlarıyları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dizin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adı</a:t>
            </a:r>
            <a:r>
              <a:rPr lang="en-US" sz="2400" b="0" dirty="0">
                <a:ea typeface="+mj-lt"/>
                <a:cs typeface="+mj-lt"/>
              </a:rPr>
              <a:t> "</a:t>
            </a:r>
            <a:r>
              <a:rPr lang="en-US" sz="2400" b="0" dirty="0" err="1">
                <a:ea typeface="+mj-lt"/>
                <a:cs typeface="+mj-lt"/>
              </a:rPr>
              <a:t>devops</a:t>
            </a:r>
            <a:r>
              <a:rPr lang="en-US" sz="2400" b="0" dirty="0">
                <a:ea typeface="+mj-lt"/>
                <a:cs typeface="+mj-lt"/>
              </a:rPr>
              <a:t>" </a:t>
            </a:r>
            <a:r>
              <a:rPr lang="en-US" sz="2400" b="0" dirty="0" err="1">
                <a:ea typeface="+mj-lt"/>
                <a:cs typeface="+mj-lt"/>
              </a:rPr>
              <a:t>ve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dosya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adı</a:t>
            </a:r>
            <a:r>
              <a:rPr lang="en-US" sz="2400" b="0" dirty="0">
                <a:ea typeface="+mj-lt"/>
                <a:cs typeface="+mj-lt"/>
              </a:rPr>
              <a:t> "jenkins.txt" </a:t>
            </a:r>
            <a:r>
              <a:rPr lang="en-US" sz="2400" b="0" dirty="0" err="1">
                <a:ea typeface="+mj-lt"/>
                <a:cs typeface="+mj-lt"/>
              </a:rPr>
              <a:t>oluşturalım</a:t>
            </a:r>
            <a:r>
              <a:rPr lang="en-US" sz="2400" b="0" dirty="0">
                <a:ea typeface="+mj-lt"/>
                <a:cs typeface="+mj-lt"/>
              </a:rPr>
              <a:t> </a:t>
            </a:r>
            <a:r>
              <a:rPr lang="en-US" sz="2400" b="0" dirty="0" err="1">
                <a:ea typeface="+mj-lt"/>
                <a:cs typeface="+mj-lt"/>
              </a:rPr>
              <a:t>ve</a:t>
            </a:r>
            <a:r>
              <a:rPr lang="en-US" sz="2400" b="0" dirty="0">
                <a:ea typeface="+mj-lt"/>
                <a:cs typeface="+mj-lt"/>
              </a:rPr>
              <a:t> "DevOps </a:t>
            </a:r>
            <a:r>
              <a:rPr lang="en-US" sz="2400" b="0" dirty="0" err="1">
                <a:ea typeface="+mj-lt"/>
                <a:cs typeface="+mj-lt"/>
              </a:rPr>
              <a:t>öğreniyorum</a:t>
            </a:r>
            <a:r>
              <a:rPr lang="en-US" sz="2400" b="0" dirty="0">
                <a:ea typeface="+mj-lt"/>
                <a:cs typeface="+mj-lt"/>
              </a:rPr>
              <a:t>" </a:t>
            </a:r>
            <a:r>
              <a:rPr lang="en-US" sz="2400" b="0" dirty="0" err="1">
                <a:ea typeface="+mj-lt"/>
                <a:cs typeface="+mj-lt"/>
              </a:rPr>
              <a:t>yazalım</a:t>
            </a:r>
            <a:r>
              <a:rPr lang="en-US" sz="2400" b="0" dirty="0">
                <a:ea typeface="+mj-lt"/>
                <a:cs typeface="+mj-lt"/>
              </a:rPr>
              <a:t>. </a:t>
            </a:r>
            <a:endParaRPr lang="tr-TR" sz="2400" dirty="0" err="1"/>
          </a:p>
        </p:txBody>
      </p:sp>
      <p:pic>
        <p:nvPicPr>
          <p:cNvPr id="2" name="Resim 1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4DC821B5-0A5D-01B1-6DE1-B95A496A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92" y="1979014"/>
            <a:ext cx="9450779" cy="47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737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CF14FD5-A096-4D90-927F-14121C040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458E52-C9AB-45CD-90E2-A592FBC3F2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418</Words>
  <Application>Microsoft Office PowerPoint</Application>
  <PresentationFormat>Geniş ekran</PresentationFormat>
  <Paragraphs>115</Paragraphs>
  <Slides>69</Slides>
  <Notes>69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69</vt:i4>
      </vt:variant>
    </vt:vector>
  </HeadingPairs>
  <TitlesOfParts>
    <vt:vector size="70" baseType="lpstr">
      <vt:lpstr>Custom</vt:lpstr>
      <vt:lpstr>Techcareer Middle-DevOps  Burak BAKIR</vt:lpstr>
      <vt:lpstr>1.adım: Sanal Makine üzerinde (VMBOX) Linux Ubuntu 22.0.4 LTS kuralım</vt:lpstr>
      <vt:lpstr>2.adım: Git JDK-17 Maven Apache Tomcat Docker Visual Studio codes</vt:lpstr>
      <vt:lpstr>3.adım: Port ayarları her bir uygulama için farklı portta olduğununda emin olalım</vt:lpstr>
      <vt:lpstr>4.adım: GitHub repository üzerinden devops_project adında repository açalım. GitHub reposityory ReadMe.md adında dosya oluşturulun uygun formatta yazalım sonrasında local bilgisayarımızda pull yapalım  </vt:lpstr>
      <vt:lpstr>4.adım: GitHub repository üzerinden devops_project adında repository açalım. GitHub reposityory ReadMe.md adında dosya oluşturulun uygun formatta yazalım sonrasında local bilgisayarımızda pull yapalım  </vt:lpstr>
      <vt:lpstr>5.adım: Git nedir ? VCS açılımı nedir ? iyi bir commit özelliklkeri nelerdir ? </vt:lpstr>
      <vt:lpstr>5.adım: git ayarlarını user.name user.password yapalım.</vt:lpstr>
      <vt:lpstr>6.adım: Linux komutlarıyları dizin adı "devops" ve dosya adı "jenkins.txt" oluşturalım ve "DevOps öğreniyorum" yazalım. </vt:lpstr>
      <vt:lpstr>7.adım: Git staged area ve unstaged area nedir ? </vt:lpstr>
      <vt:lpstr>8.adım: Bu dizindeki dosyaları oluşturduğumuz github repository gönderelim. NOT: main adında branch oluşturalım. </vt:lpstr>
      <vt:lpstr>9.adım: Oluşturduğumuz github repository local bilgisarımızda bir yere clone yapalım</vt:lpstr>
      <vt:lpstr>10.adım: En son commitimizin commit içeriğini değiştirilelim.</vt:lpstr>
      <vt:lpstr>11.adım: git log ve git status ne iş yapıyordu ?</vt:lpstr>
      <vt:lpstr>12.adım: backend adında branch oluşturalım. bu branche bir takım dizinler ekleyelim. commit yapalım, merge işleminde fast-forward yapalım </vt:lpstr>
      <vt:lpstr>13.adım: Git GUI ve Git CLI nedir ? </vt:lpstr>
      <vt:lpstr>14.adım: frontend adında branch oluşturalım. bu branche bir takım dizinler ekleyelim. commit yapalım. merge işleminde no-fast-forward yapalım </vt:lpstr>
      <vt:lpstr>14.adım: frontend adında branch oluşturalım. bu branche bir takım dizinler ekleyelim. commit yapalım. merge işleminde no-fast-forward yapalım </vt:lpstr>
      <vt:lpstr>15.adım: Başka bir github repository açalım ve bu sefer derste öğrendiğimiz SSH-KEY ile github veri gönderme yapalım Linux komutlarıyları dizin adı "devops" ve dosya adı "jenkins.txt" oluşturalım ve "DevOps öğreniyorum" yazalım. </vt:lpstr>
      <vt:lpstr>15.adım: Başka bir github repository açalım ve bu sefer derste öğrendiğimiz SSH-KEY ile github veri gönderme yapalım Linux komutlarıyları dizin adı "devops" ve dosya adı "jenkins.txt" oluşturalım ve "DevOps öğreniyorum" yazalım. </vt:lpstr>
      <vt:lpstr>15.adım: Başka bir github repository açalım ve bu sefer derste öğrendiğimiz SSH-KEY ile github veri gönderme yapalım Linux komutlarıyları dizin adı "devops" ve dosya adı "jenkins.txt" oluşturalım ve "DevOps öğreniyorum" yazalım. </vt:lpstr>
      <vt:lpstr>15.adım: Başka bir github repository açalım ve bu sefer derste öğrendiğimiz SSH-KEY ile github veri gönderme yapalım Linux komutlarıyları dizin adı "devops" ve dosya adı "jenkins.txt" oluşturalım ve "DevOps öğreniyorum" yazalım. </vt:lpstr>
      <vt:lpstr>16.adım: git stash nedir ? </vt:lpstr>
      <vt:lpstr>17.adım: git stash kullanım örneği?</vt:lpstr>
      <vt:lpstr>18.adım: git log --all --oneline --decorate --graph komutunu graph adından alias kullanarak kısaltalım</vt:lpstr>
      <vt:lpstr>19.adım: Rebesa ile merge arasındaki fark nedir ? </vt:lpstr>
      <vt:lpstr>20.adım: Git Conflict nedir ? Bir conflict yediğimizde ne yapmamız gerekiyor ?</vt:lpstr>
      <vt:lpstr>21.adım: git ignore nedir ?</vt:lpstr>
      <vt:lpstr>22.adım: git tag v1.1 ? Bu komu ne iş yapar ?</vt:lpstr>
      <vt:lpstr>23.adım: git diff 3b2f0ab 5a2b8de bu komut ne iş yapar ?</vt:lpstr>
      <vt:lpstr>24.adım: DevOps kültür felsefesi nedir ? </vt:lpstr>
      <vt:lpstr>26.adım: DevOps yöntemlerinden CI/CD nedir ?</vt:lpstr>
      <vt:lpstr>27.adım: DevOps Yöntemlerinden git nedir ? </vt:lpstr>
      <vt:lpstr>28.adım: DevOps Yöntemlerinden Agile nedir ?</vt:lpstr>
      <vt:lpstr>29.adım: DevOps Continues Monitoring nedir ? </vt:lpstr>
      <vt:lpstr>30.adım: XML nedir ? JSON nedir ? Yaml nedir ? http nedir ? server nedir ? Java JDK nedir ? </vt:lpstr>
      <vt:lpstr>30.adım: XML nedir ? JSON nedir ? Yaml nedir ? http nedir ? server nedir ? Java JDK nedir ? </vt:lpstr>
      <vt:lpstr>31.adım: Maven nedir ? Maven'da ➔ clean install görevi nedir ? </vt:lpstr>
      <vt:lpstr>32.adım: Docker nedir ? Docker Daemon, Docker CLI ne iş yapıyor ? </vt:lpstr>
      <vt:lpstr>32.adım: Docker nedir ? Docker Daemon, Docker CLI ne iş yapıyor ? </vt:lpstr>
      <vt:lpstr>32.adım: Docker nedir ? Docker Daemon, Docker CLI ne iş yapıyor ? </vt:lpstr>
      <vt:lpstr>33.adım: </vt:lpstr>
      <vt:lpstr>33-36.adım: </vt:lpstr>
      <vt:lpstr>37.adım: JAR dosyasını Dockerfile ve docker-compose.yml yazarak image oluşturalım</vt:lpstr>
      <vt:lpstr>37.adım: JAR dosyasını Dockerfile ve docker-compose.yml yazarak image oluşturalım</vt:lpstr>
      <vt:lpstr>37.adım: JAR dosyasını Dockerfile ve docker-compose.yml yazarak image oluşturalım</vt:lpstr>
      <vt:lpstr>37.adım: JAR dosyasını Dockerfile ve docker-compose.yml yazarak image oluşturalım</vt:lpstr>
      <vt:lpstr>38.adım: SonarQube nedir ? </vt:lpstr>
      <vt:lpstr>41.adım: GitLab nedir ?</vt:lpstr>
      <vt:lpstr>42.adım: GitLab nedir CI/CD nedir ?</vt:lpstr>
      <vt:lpstr>43.adım: GitLab Runner nedir ?</vt:lpstr>
      <vt:lpstr>44.adım: SSH nedir ? </vt:lpstr>
      <vt:lpstr>46.adım: Prometheus nedir, Jenkins nedir ?</vt:lpstr>
      <vt:lpstr>47.adım: Ansible nedir ?</vt:lpstr>
      <vt:lpstr>48.adım: Kubernetes nedir ?</vt:lpstr>
      <vt:lpstr>49.adım: Datadog Monitoring nedir ? </vt:lpstr>
      <vt:lpstr>50.adım: Kanban nedir ?</vt:lpstr>
      <vt:lpstr>Orchestration</vt:lpstr>
      <vt:lpstr>Orchestration</vt:lpstr>
      <vt:lpstr>Orchestration</vt:lpstr>
      <vt:lpstr>Docker Bash Script</vt:lpstr>
      <vt:lpstr>Docker Bash Script</vt:lpstr>
      <vt:lpstr>Docker Bash Script</vt:lpstr>
      <vt:lpstr>Docker-compose &amp; SonarQube</vt:lpstr>
      <vt:lpstr>Docker-compose &amp; SonarQube</vt:lpstr>
      <vt:lpstr>Docker-compose &amp; SonarQube</vt:lpstr>
      <vt:lpstr>Docker-compose &amp; SonarQube</vt:lpstr>
      <vt:lpstr>Docker-compose &amp; SonarQube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/>
  <cp:lastModifiedBy/>
  <cp:revision>648</cp:revision>
  <dcterms:created xsi:type="dcterms:W3CDTF">2024-03-13T12:42:54Z</dcterms:created>
  <dcterms:modified xsi:type="dcterms:W3CDTF">2024-03-13T23:22:25Z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